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notesSlides/notesSlide30.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s/slide77.xml" ContentType="application/vnd.openxmlformats-officedocument.presentationml.slid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Masters/slideMaster27.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theme/theme22.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3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Masters/slideMaster26.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slideLayouts/slideLayout61.xml" ContentType="application/vnd.openxmlformats-officedocument.presentationml.slideLayout+xml"/>
  <Override PartName="/ppt/tags/tag1.xml" ContentType="application/vnd.openxmlformats-officedocument.presentationml.tags+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2" r:id="rId4"/>
    <p:sldMasterId id="2147483674" r:id="rId5"/>
    <p:sldMasterId id="2147483676" r:id="rId6"/>
    <p:sldMasterId id="2147483678" r:id="rId7"/>
    <p:sldMasterId id="2147483680" r:id="rId8"/>
    <p:sldMasterId id="2147483682" r:id="rId9"/>
    <p:sldMasterId id="2147483684" r:id="rId10"/>
    <p:sldMasterId id="2147483686" r:id="rId11"/>
    <p:sldMasterId id="2147483688" r:id="rId12"/>
    <p:sldMasterId id="2147483690" r:id="rId13"/>
    <p:sldMasterId id="2147483692" r:id="rId14"/>
    <p:sldMasterId id="2147483694" r:id="rId15"/>
    <p:sldMasterId id="2147483698" r:id="rId16"/>
    <p:sldMasterId id="2147483700" r:id="rId17"/>
    <p:sldMasterId id="2147483702" r:id="rId18"/>
    <p:sldMasterId id="2147483704" r:id="rId19"/>
    <p:sldMasterId id="2147483706" r:id="rId20"/>
    <p:sldMasterId id="2147483710" r:id="rId21"/>
    <p:sldMasterId id="2147483712" r:id="rId22"/>
    <p:sldMasterId id="2147483714" r:id="rId23"/>
    <p:sldMasterId id="2147483716" r:id="rId24"/>
    <p:sldMasterId id="2147483718" r:id="rId25"/>
    <p:sldMasterId id="2147483722" r:id="rId26"/>
    <p:sldMasterId id="2147483724" r:id="rId27"/>
    <p:sldMasterId id="2147483726" r:id="rId28"/>
    <p:sldMasterId id="2147483734" r:id="rId29"/>
    <p:sldMasterId id="2147483740" r:id="rId30"/>
    <p:sldMasterId id="2147483742" r:id="rId31"/>
    <p:sldMasterId id="2147483757" r:id="rId32"/>
    <p:sldMasterId id="2147483769" r:id="rId33"/>
  </p:sldMasterIdLst>
  <p:notesMasterIdLst>
    <p:notesMasterId r:id="rId115"/>
  </p:notesMasterIdLst>
  <p:handoutMasterIdLst>
    <p:handoutMasterId r:id="rId116"/>
  </p:handoutMasterIdLst>
  <p:sldIdLst>
    <p:sldId id="404" r:id="rId34"/>
    <p:sldId id="395" r:id="rId35"/>
    <p:sldId id="402" r:id="rId36"/>
    <p:sldId id="396" r:id="rId37"/>
    <p:sldId id="450" r:id="rId38"/>
    <p:sldId id="403" r:id="rId39"/>
    <p:sldId id="397" r:id="rId40"/>
    <p:sldId id="412" r:id="rId41"/>
    <p:sldId id="414" r:id="rId42"/>
    <p:sldId id="400" r:id="rId43"/>
    <p:sldId id="417" r:id="rId44"/>
    <p:sldId id="418" r:id="rId45"/>
    <p:sldId id="419" r:id="rId46"/>
    <p:sldId id="451" r:id="rId47"/>
    <p:sldId id="420" r:id="rId48"/>
    <p:sldId id="421" r:id="rId49"/>
    <p:sldId id="422" r:id="rId50"/>
    <p:sldId id="423" r:id="rId51"/>
    <p:sldId id="424" r:id="rId52"/>
    <p:sldId id="394" r:id="rId53"/>
    <p:sldId id="439" r:id="rId54"/>
    <p:sldId id="428" r:id="rId55"/>
    <p:sldId id="440" r:id="rId56"/>
    <p:sldId id="441" r:id="rId57"/>
    <p:sldId id="398" r:id="rId58"/>
    <p:sldId id="430" r:id="rId59"/>
    <p:sldId id="431" r:id="rId60"/>
    <p:sldId id="442" r:id="rId61"/>
    <p:sldId id="443" r:id="rId62"/>
    <p:sldId id="444" r:id="rId63"/>
    <p:sldId id="445" r:id="rId64"/>
    <p:sldId id="446" r:id="rId65"/>
    <p:sldId id="447" r:id="rId66"/>
    <p:sldId id="448" r:id="rId67"/>
    <p:sldId id="454" r:id="rId68"/>
    <p:sldId id="449" r:id="rId69"/>
    <p:sldId id="376" r:id="rId70"/>
    <p:sldId id="377" r:id="rId71"/>
    <p:sldId id="318" r:id="rId72"/>
    <p:sldId id="322" r:id="rId73"/>
    <p:sldId id="319" r:id="rId74"/>
    <p:sldId id="331" r:id="rId75"/>
    <p:sldId id="332"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87" r:id="rId98"/>
    <p:sldId id="356" r:id="rId99"/>
    <p:sldId id="357" r:id="rId100"/>
    <p:sldId id="358" r:id="rId101"/>
    <p:sldId id="359" r:id="rId102"/>
    <p:sldId id="360" r:id="rId103"/>
    <p:sldId id="362" r:id="rId104"/>
    <p:sldId id="363" r:id="rId105"/>
    <p:sldId id="364" r:id="rId106"/>
    <p:sldId id="368" r:id="rId107"/>
    <p:sldId id="432" r:id="rId108"/>
    <p:sldId id="433" r:id="rId109"/>
    <p:sldId id="434" r:id="rId110"/>
    <p:sldId id="435" r:id="rId111"/>
    <p:sldId id="436" r:id="rId112"/>
    <p:sldId id="437" r:id="rId113"/>
    <p:sldId id="438"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95" autoAdjust="0"/>
  </p:normalViewPr>
  <p:slideViewPr>
    <p:cSldViewPr>
      <p:cViewPr>
        <p:scale>
          <a:sx n="100" d="100"/>
          <a:sy n="100" d="100"/>
        </p:scale>
        <p:origin x="-1224" y="-486"/>
      </p:cViewPr>
      <p:guideLst>
        <p:guide orient="horz" pos="2160"/>
        <p:guide pos="2880"/>
      </p:guideLst>
    </p:cSldViewPr>
  </p:slideViewPr>
  <p:outlineViewPr>
    <p:cViewPr>
      <p:scale>
        <a:sx n="33" d="100"/>
        <a:sy n="33" d="100"/>
      </p:scale>
      <p:origin x="102" y="5922"/>
    </p:cViewPr>
  </p:outlineViewPr>
  <p:notesTextViewPr>
    <p:cViewPr>
      <p:scale>
        <a:sx n="100" d="100"/>
        <a:sy n="100" d="100"/>
      </p:scale>
      <p:origin x="0" y="0"/>
    </p:cViewPr>
  </p:notesTextViewPr>
  <p:notesViewPr>
    <p:cSldViewPr>
      <p:cViewPr varScale="1">
        <p:scale>
          <a:sx n="90" d="100"/>
          <a:sy n="90" d="100"/>
        </p:scale>
        <p:origin x="-364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presProps" Target="presProps.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112" Type="http://schemas.openxmlformats.org/officeDocument/2006/relationships/slide" Target="slides/slide79.xml"/><Relationship Id="rId16" Type="http://schemas.openxmlformats.org/officeDocument/2006/relationships/slideMaster" Target="slideMasters/slideMaster16.xml"/><Relationship Id="rId107" Type="http://schemas.openxmlformats.org/officeDocument/2006/relationships/slide" Target="slides/slide7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slide" Target="slides/slide41.xml"/><Relationship Id="rId79" Type="http://schemas.openxmlformats.org/officeDocument/2006/relationships/slide" Target="slides/slide46.xml"/><Relationship Id="rId87" Type="http://schemas.openxmlformats.org/officeDocument/2006/relationships/slide" Target="slides/slide54.xml"/><Relationship Id="rId102" Type="http://schemas.openxmlformats.org/officeDocument/2006/relationships/slide" Target="slides/slide69.xml"/><Relationship Id="rId110" Type="http://schemas.openxmlformats.org/officeDocument/2006/relationships/slide" Target="slides/slide77.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28.xml"/><Relationship Id="rId82" Type="http://schemas.openxmlformats.org/officeDocument/2006/relationships/slide" Target="slides/slide49.xml"/><Relationship Id="rId90" Type="http://schemas.openxmlformats.org/officeDocument/2006/relationships/slide" Target="slides/slide57.xml"/><Relationship Id="rId95"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slide" Target="slides/slide44.xml"/><Relationship Id="rId100" Type="http://schemas.openxmlformats.org/officeDocument/2006/relationships/slide" Target="slides/slide67.xml"/><Relationship Id="rId105" Type="http://schemas.openxmlformats.org/officeDocument/2006/relationships/slide" Target="slides/slide72.xml"/><Relationship Id="rId113" Type="http://schemas.openxmlformats.org/officeDocument/2006/relationships/slide" Target="slides/slide80.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slide" Target="slides/slide60.xml"/><Relationship Id="rId98"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103" Type="http://schemas.openxmlformats.org/officeDocument/2006/relationships/slide" Target="slides/slide70.xml"/><Relationship Id="rId108" Type="http://schemas.openxmlformats.org/officeDocument/2006/relationships/slide" Target="slides/slide75.xml"/><Relationship Id="rId116"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slide" Target="slides/slide58.xml"/><Relationship Id="rId96" Type="http://schemas.openxmlformats.org/officeDocument/2006/relationships/slide" Target="slides/slide63.xml"/><Relationship Id="rId111"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6" Type="http://schemas.openxmlformats.org/officeDocument/2006/relationships/slide" Target="slides/slide73.xml"/><Relationship Id="rId114" Type="http://schemas.openxmlformats.org/officeDocument/2006/relationships/slide" Target="slides/slide81.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slide" Target="slides/slide61.xml"/><Relationship Id="rId99" Type="http://schemas.openxmlformats.org/officeDocument/2006/relationships/slide" Target="slides/slide66.xml"/><Relationship Id="rId101" Type="http://schemas.openxmlformats.org/officeDocument/2006/relationships/slide" Target="slides/slide6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109" Type="http://schemas.openxmlformats.org/officeDocument/2006/relationships/slide" Target="slides/slide7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97" Type="http://schemas.openxmlformats.org/officeDocument/2006/relationships/slide" Target="slides/slide64.xml"/><Relationship Id="rId104" Type="http://schemas.openxmlformats.org/officeDocument/2006/relationships/slide" Target="slides/slide71.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BB2A2A-3406-4151-84FB-FDB842D3118B}" type="datetimeFigureOut">
              <a:rPr lang="en-GB" smtClean="0"/>
              <a:pPr/>
              <a:t>23/05/2014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1AC7B4-C2B4-472E-A7E8-2567529DADB3}"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1EBF0-6DAA-4542-B578-C4EA411A2EC7}" type="datetimeFigureOut">
              <a:rPr lang="en-GB" smtClean="0"/>
              <a:pPr/>
              <a:t>23/05/2014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06AF52-3F0E-448B-B784-A5C68A17950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Models for resource allocation in pharmaceutical research. Software for this purpose and two branches of relevant theory, with some</a:t>
            </a:r>
            <a:r>
              <a:rPr lang="en-GB" baseline="0" dirty="0" smtClean="0"/>
              <a:t> quite nice, but incomplete analytical results.</a:t>
            </a:r>
          </a:p>
          <a:p>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16748A5-6C80-477F-BD5C-4F440D38E1AC}" type="slidenum">
              <a:rPr lang="zh-TW" altLang="en-GB" smtClean="0">
                <a:solidFill>
                  <a:srgbClr val="000000"/>
                </a:solidFill>
              </a:rPr>
              <a:pPr/>
              <a:t>12</a:t>
            </a:fld>
            <a:endParaRPr lang="en-GB" altLang="zh-TW" smtClean="0">
              <a:solidFill>
                <a:srgbClr val="000000"/>
              </a:solidFill>
            </a:endParaRPr>
          </a:p>
        </p:txBody>
      </p:sp>
      <p:sp>
        <p:nvSpPr>
          <p:cNvPr id="101379" name="Rectangle 2"/>
          <p:cNvSpPr>
            <a:spLocks noGrp="1" noRot="1" noChangeAspect="1" noChangeArrowheads="1" noTextEdit="1"/>
          </p:cNvSpPr>
          <p:nvPr>
            <p:ph type="sldImg"/>
          </p:nvPr>
        </p:nvSpPr>
        <p:spPr>
          <a:xfrm>
            <a:off x="1143000" y="685800"/>
            <a:ext cx="4575175" cy="3430588"/>
          </a:xfrm>
          <a:ln/>
        </p:spPr>
      </p:sp>
      <p:sp>
        <p:nvSpPr>
          <p:cNvPr id="101380" name="Rectangle 3"/>
          <p:cNvSpPr>
            <a:spLocks noGrp="1" noChangeArrowheads="1"/>
          </p:cNvSpPr>
          <p:nvPr>
            <p:ph type="body" idx="1"/>
          </p:nvPr>
        </p:nvSpPr>
        <p:spPr>
          <a:noFill/>
          <a:ln/>
        </p:spPr>
        <p:txBody>
          <a:bodyPr/>
          <a:lstStyle/>
          <a:p>
            <a:pPr eaLnBrk="1" hangingPunct="1"/>
            <a:r>
              <a:rPr lang="en-GB" altLang="zh-TW" dirty="0" smtClean="0"/>
              <a:t>21</a:t>
            </a:r>
            <a:r>
              <a:rPr lang="en-GB" altLang="zh-TW" baseline="30000" dirty="0" smtClean="0"/>
              <a:t>st</a:t>
            </a:r>
            <a:r>
              <a:rPr lang="en-GB" altLang="zh-TW" dirty="0" smtClean="0"/>
              <a:t> century </a:t>
            </a:r>
            <a:r>
              <a:rPr lang="en-GB" altLang="zh-TW" dirty="0" err="1" smtClean="0"/>
              <a:t>acknowlegements</a:t>
            </a:r>
            <a:r>
              <a:rPr lang="en-GB" altLang="zh-TW" dirty="0" smtClean="0"/>
              <a:t>! 5 recent research students as listed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‘Discovery’</a:t>
            </a:r>
            <a:r>
              <a:rPr lang="en-GB" baseline="0" dirty="0" smtClean="0"/>
              <a:t> refers to the discovery of new candidate drugs.</a:t>
            </a:r>
            <a:r>
              <a:rPr lang="en-GB" dirty="0" smtClean="0"/>
              <a:t> The general idea is to use the</a:t>
            </a:r>
            <a:r>
              <a:rPr lang="en-GB" baseline="0" dirty="0" smtClean="0"/>
              <a:t> available data and judgements to analyse evaluate and compare different possible allocation strategies.</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the terminology</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 ENPV as</a:t>
            </a:r>
            <a:r>
              <a:rPr lang="en-GB" baseline="0" dirty="0" smtClean="0"/>
              <a:t> it is for an MABP. We are moving on from the MABP assumption of a constant fixed total available resource rate. We are now in the more realistic regime of implicitly limited but flexible resource rate availability, non-linear resource effectiveness functions, and explicit costs.</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simplified problem has</a:t>
            </a:r>
            <a:r>
              <a:rPr lang="en-GB" baseline="0" dirty="0" smtClean="0"/>
              <a:t> a neat algorithmic solution, which is essentially FI</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Non-trivial because q1</a:t>
            </a:r>
            <a:r>
              <a:rPr lang="en-GB" baseline="0" dirty="0" smtClean="0"/>
              <a:t> &lt; q2 is possible. Rs and Cs for the moment are just real numbers. In our applications they are rewards and costs.</a:t>
            </a:r>
          </a:p>
          <a:p>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23</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lemma means that with suitable </a:t>
            </a:r>
            <a:r>
              <a:rPr lang="en-GB" dirty="0" err="1" smtClean="0"/>
              <a:t>relabelling</a:t>
            </a:r>
            <a:r>
              <a:rPr lang="en-GB" dirty="0" smtClean="0"/>
              <a:t> of index values we</a:t>
            </a:r>
            <a:r>
              <a:rPr lang="en-GB" baseline="0" dirty="0" smtClean="0"/>
              <a:t> can use Algorithm 1. </a:t>
            </a:r>
          </a:p>
          <a:p>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24</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Problem</a:t>
            </a:r>
            <a:r>
              <a:rPr lang="en-GB" baseline="0" dirty="0" smtClean="0"/>
              <a:t> 2 fits the SCDS. </a:t>
            </a:r>
            <a:r>
              <a:rPr lang="en-GB" i="1" dirty="0" err="1" smtClean="0"/>
              <a:t>k</a:t>
            </a:r>
            <a:r>
              <a:rPr lang="en-GB" i="1" baseline="-25000" dirty="0" err="1" smtClean="0"/>
              <a:t>i</a:t>
            </a:r>
            <a:r>
              <a:rPr lang="en-GB" i="1" dirty="0" smtClean="0"/>
              <a:t> </a:t>
            </a:r>
            <a:r>
              <a:rPr lang="en-GB" dirty="0" smtClean="0"/>
              <a:t>is the number of CDs selected if the first (and only) LS to produce CDs is the</a:t>
            </a:r>
            <a:r>
              <a:rPr lang="en-GB" baseline="0" dirty="0" smtClean="0"/>
              <a:t> </a:t>
            </a:r>
            <a:r>
              <a:rPr lang="en-GB" baseline="0" dirty="0" err="1" smtClean="0"/>
              <a:t>i’</a:t>
            </a:r>
            <a:r>
              <a:rPr lang="en-GB" dirty="0" err="1" smtClean="0"/>
              <a:t>th</a:t>
            </a:r>
            <a:r>
              <a:rPr lang="en-GB" dirty="0" smtClean="0"/>
              <a:t>.</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 introduce the idea of forwards induction</a:t>
            </a:r>
            <a:r>
              <a:rPr lang="en-GB" baseline="0" dirty="0" smtClean="0"/>
              <a:t> we consider some examples.</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Our first solution of a simplified problem.</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27</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Second theoretical excursion. WACC</a:t>
            </a:r>
            <a:r>
              <a:rPr lang="en-GB" baseline="0" dirty="0" smtClean="0"/>
              <a:t> is the relevant interest rate. It is an indirect measure of risk expressed by the financial markets. This ‘key issue’ is arguably what we really mean by risk; certainly it is an important component. </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28</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Utilities</a:t>
            </a:r>
            <a:r>
              <a:rPr lang="en-GB" baseline="0" dirty="0" smtClean="0"/>
              <a:t> can cope with arbitrary expressions of preference, but there remains the task of assigning values to outcomes.</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29</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measures can be calculated, generally using</a:t>
            </a:r>
            <a:r>
              <a:rPr lang="en-GB" baseline="0" dirty="0" smtClean="0"/>
              <a:t> Monte-Carlo methods. OPRRA does so for single projects.</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30</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definitions</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31</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a:t>
            </a:r>
            <a:r>
              <a:rPr lang="en-GB" baseline="0" dirty="0" smtClean="0"/>
              <a:t> the deterministic case the prospective maximum indebtedness is the same at all time points and equal to –NPV. </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32</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Explain why PCFE is as stated. We can see that it measures</a:t>
            </a:r>
            <a:r>
              <a:rPr lang="en-GB" baseline="0" dirty="0" smtClean="0"/>
              <a:t> something different from </a:t>
            </a:r>
            <a:r>
              <a:rPr lang="en-GB" baseline="0" dirty="0" err="1" smtClean="0"/>
              <a:t>Var</a:t>
            </a:r>
            <a:r>
              <a:rPr lang="en-GB" baseline="0" dirty="0" smtClean="0"/>
              <a:t>(NPV)</a:t>
            </a:r>
            <a:endParaRPr lang="en-GB" dirty="0" smtClean="0"/>
          </a:p>
          <a:p>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33</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neat, trivial,</a:t>
            </a:r>
            <a:r>
              <a:rPr lang="en-GB" baseline="0" dirty="0" smtClean="0"/>
              <a:t> analytical result. Hopefully other more general results relating </a:t>
            </a:r>
            <a:r>
              <a:rPr lang="en-GB" baseline="0" dirty="0" err="1" smtClean="0"/>
              <a:t>Var</a:t>
            </a:r>
            <a:r>
              <a:rPr lang="en-GB" baseline="0" dirty="0" smtClean="0"/>
              <a:t>(NPV) and EPCFE will follow.</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34</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Models for resource allocation in pharmaceutical research. Two branches of relevant theory, with some</a:t>
            </a:r>
            <a:r>
              <a:rPr lang="en-GB" baseline="0" dirty="0" smtClean="0"/>
              <a:t> nice, but incomplete analytical results.</a:t>
            </a:r>
          </a:p>
          <a:p>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35</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516748A5-6C80-477F-BD5C-4F440D38E1AC}" type="slidenum">
              <a:rPr lang="zh-TW" altLang="en-GB" smtClean="0">
                <a:solidFill>
                  <a:srgbClr val="000000"/>
                </a:solidFill>
              </a:rPr>
              <a:pPr/>
              <a:t>42</a:t>
            </a:fld>
            <a:endParaRPr lang="en-GB" altLang="zh-TW" smtClean="0">
              <a:solidFill>
                <a:srgbClr val="000000"/>
              </a:solidFill>
            </a:endParaRPr>
          </a:p>
        </p:txBody>
      </p:sp>
      <p:sp>
        <p:nvSpPr>
          <p:cNvPr id="101379" name="Rectangle 2"/>
          <p:cNvSpPr>
            <a:spLocks noGrp="1" noRot="1" noChangeAspect="1" noChangeArrowheads="1" noTextEdit="1"/>
          </p:cNvSpPr>
          <p:nvPr>
            <p:ph type="sldImg"/>
          </p:nvPr>
        </p:nvSpPr>
        <p:spPr>
          <a:xfrm>
            <a:off x="1143000" y="685800"/>
            <a:ext cx="4575175" cy="3430588"/>
          </a:xfrm>
          <a:ln/>
        </p:spPr>
      </p:sp>
      <p:sp>
        <p:nvSpPr>
          <p:cNvPr id="101380" name="Rectangle 3"/>
          <p:cNvSpPr>
            <a:spLocks noGrp="1" noChangeArrowheads="1"/>
          </p:cNvSpPr>
          <p:nvPr>
            <p:ph type="body" idx="1"/>
          </p:nvPr>
        </p:nvSpPr>
        <p:spPr>
          <a:noFill/>
          <a:ln/>
        </p:spPr>
        <p:txBody>
          <a:bodyPr/>
          <a:lstStyle/>
          <a:p>
            <a:pPr eaLnBrk="1" hangingPunct="1"/>
            <a:r>
              <a:rPr lang="en-GB" altLang="zh-TW" smtClean="0">
                <a:latin typeface="Bookman Old Style" pitchFamily="18" charset="0"/>
              </a:rPr>
              <a:t>Being a pharmaceutical company requires great patience and enormous capital.  It typically takes 12 to 15 years to successfully complete the research and development (R&amp;D) process of a new drug, with probability of success less than 20%, while the combined cost of R&amp;D and market introduction for a significant product today exceeds £ 700 million.  As a result, bringing research projects to an early successful conclusion becomes an important competitive advantage.</a:t>
            </a:r>
          </a:p>
          <a:p>
            <a:pPr eaLnBrk="1" hangingPunct="1"/>
            <a:endParaRPr lang="en-GB" altLang="zh-TW"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powerful tool for scheduling problems.</a:t>
            </a:r>
            <a:r>
              <a:rPr lang="en-GB" baseline="0" dirty="0" smtClean="0"/>
              <a:t> Lucky Smith!</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955675" y="552450"/>
            <a:ext cx="4848225" cy="3636963"/>
          </a:xfrm>
          <a:ln/>
        </p:spPr>
      </p:sp>
      <p:sp>
        <p:nvSpPr>
          <p:cNvPr id="159747" name="Rectangle 3"/>
          <p:cNvSpPr>
            <a:spLocks noGrp="1" noChangeArrowheads="1"/>
          </p:cNvSpPr>
          <p:nvPr>
            <p:ph type="body" idx="1"/>
          </p:nvPr>
        </p:nvSpPr>
        <p:spPr>
          <a:xfrm>
            <a:off x="598053" y="4260508"/>
            <a:ext cx="5526270" cy="4244269"/>
          </a:xfrm>
          <a:noFill/>
          <a:ln/>
        </p:spPr>
        <p:txBody>
          <a:bodyPr lIns="89713" tIns="44857" rIns="89713" bIns="44857"/>
          <a:lstStyle/>
          <a:p>
            <a:pPr>
              <a:lnSpc>
                <a:spcPct val="90000"/>
              </a:lnSpc>
              <a:spcBef>
                <a:spcPct val="0"/>
              </a:spcBef>
            </a:pPr>
            <a:endParaRPr lang="en-US" i="1" smtClean="0"/>
          </a:p>
        </p:txBody>
      </p:sp>
      <p:sp>
        <p:nvSpPr>
          <p:cNvPr id="159748" name="Text Box 4"/>
          <p:cNvSpPr txBox="1">
            <a:spLocks noChangeArrowheads="1"/>
          </p:cNvSpPr>
          <p:nvPr/>
        </p:nvSpPr>
        <p:spPr bwMode="auto">
          <a:xfrm>
            <a:off x="436286" y="277538"/>
            <a:ext cx="769544" cy="243709"/>
          </a:xfrm>
          <a:prstGeom prst="rect">
            <a:avLst/>
          </a:prstGeom>
          <a:noFill/>
          <a:ln w="9525">
            <a:noFill/>
            <a:miter lim="800000"/>
            <a:headEnd/>
            <a:tailEnd/>
          </a:ln>
        </p:spPr>
        <p:txBody>
          <a:bodyPr wrap="none" lIns="88951" tIns="44476" rIns="88951" bIns="44476">
            <a:spAutoFit/>
          </a:bodyPr>
          <a:lstStyle/>
          <a:p>
            <a:pPr defTabSz="892175" fontAlgn="base">
              <a:spcBef>
                <a:spcPct val="0"/>
              </a:spcBef>
              <a:spcAft>
                <a:spcPct val="0"/>
              </a:spcAft>
            </a:pPr>
            <a:r>
              <a:rPr lang="en-US" sz="1000" b="1" smtClean="0">
                <a:solidFill>
                  <a:srgbClr val="191B7B"/>
                </a:solidFill>
                <a:latin typeface="Arial" charset="0"/>
                <a:cs typeface="Arial" charset="0"/>
              </a:rPr>
              <a:t>Chapter 1</a:t>
            </a:r>
          </a:p>
        </p:txBody>
      </p:sp>
      <p:sp>
        <p:nvSpPr>
          <p:cNvPr id="159749" name="Text Box 5"/>
          <p:cNvSpPr txBox="1">
            <a:spLocks noChangeArrowheads="1"/>
          </p:cNvSpPr>
          <p:nvPr/>
        </p:nvSpPr>
        <p:spPr bwMode="auto">
          <a:xfrm>
            <a:off x="5557646" y="277538"/>
            <a:ext cx="782368" cy="243709"/>
          </a:xfrm>
          <a:prstGeom prst="rect">
            <a:avLst/>
          </a:prstGeom>
          <a:noFill/>
          <a:ln w="9525">
            <a:noFill/>
            <a:miter lim="800000"/>
            <a:headEnd/>
            <a:tailEnd/>
          </a:ln>
        </p:spPr>
        <p:txBody>
          <a:bodyPr wrap="none" lIns="88951" tIns="44476" rIns="88951" bIns="44476">
            <a:spAutoFit/>
          </a:bodyPr>
          <a:lstStyle/>
          <a:p>
            <a:pPr algn="r" defTabSz="892175" fontAlgn="base">
              <a:spcBef>
                <a:spcPct val="0"/>
              </a:spcBef>
              <a:spcAft>
                <a:spcPct val="0"/>
              </a:spcAft>
            </a:pPr>
            <a:r>
              <a:rPr lang="en-US" sz="1000" b="1" smtClean="0">
                <a:solidFill>
                  <a:srgbClr val="191B7B"/>
                </a:solidFill>
                <a:latin typeface="Arial" charset="0"/>
                <a:cs typeface="Arial" charset="0"/>
              </a:rPr>
              <a:t>Figure 1.1</a:t>
            </a:r>
          </a:p>
        </p:txBody>
      </p:sp>
      <p:sp>
        <p:nvSpPr>
          <p:cNvPr id="159750" name="Text Box 6"/>
          <p:cNvSpPr txBox="1">
            <a:spLocks noChangeArrowheads="1"/>
          </p:cNvSpPr>
          <p:nvPr/>
        </p:nvSpPr>
        <p:spPr bwMode="auto">
          <a:xfrm>
            <a:off x="3039093" y="277538"/>
            <a:ext cx="745500" cy="243709"/>
          </a:xfrm>
          <a:prstGeom prst="rect">
            <a:avLst/>
          </a:prstGeom>
          <a:noFill/>
          <a:ln w="9525">
            <a:noFill/>
            <a:miter lim="800000"/>
            <a:headEnd/>
            <a:tailEnd/>
          </a:ln>
        </p:spPr>
        <p:txBody>
          <a:bodyPr wrap="none" lIns="88951" tIns="44476" rIns="88951" bIns="44476">
            <a:spAutoFit/>
          </a:bodyPr>
          <a:lstStyle/>
          <a:p>
            <a:pPr algn="ctr" defTabSz="892175" fontAlgn="base">
              <a:spcBef>
                <a:spcPct val="0"/>
              </a:spcBef>
              <a:spcAft>
                <a:spcPct val="0"/>
              </a:spcAft>
            </a:pPr>
            <a:r>
              <a:rPr lang="en-US" sz="1000" b="1" smtClean="0">
                <a:solidFill>
                  <a:srgbClr val="191B7B"/>
                </a:solidFill>
                <a:latin typeface="Arial" charset="0"/>
                <a:cs typeface="Arial" charset="0"/>
              </a:rPr>
              <a:t>Overview</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A7D280F-12CB-4713-9B76-2283C53D0B85}" type="slidenum">
              <a:rPr lang="zh-TW" altLang="en-GB" smtClean="0">
                <a:solidFill>
                  <a:srgbClr val="000000"/>
                </a:solidFill>
              </a:rPr>
              <a:pPr/>
              <a:t>56</a:t>
            </a:fld>
            <a:endParaRPr lang="en-GB" altLang="zh-TW" smtClean="0">
              <a:solidFill>
                <a:srgbClr val="000000"/>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GB" altLang="zh-TW" smtClean="0">
                <a:latin typeface="Bookman Old Style" pitchFamily="18" charset="0"/>
              </a:rPr>
              <a:t>At the end of stage 2, if the first lead series is found, we have to decide whether to find more lead series as insurance or buffer.  If no, we will proceed to stage 3 directly to find the first development compound.  If this lead series optimisation attempt is unfortunately a failure, the project will be terminated without any financial return. If we decide to look for more lead series, i.e., m &gt; 1, a number of scientists should be allocated to repeat stage 2 as stage 3 is in progress. The number of such repetitions should be optimised so as to maximise the profitability and probability of success of the research project.</a:t>
            </a:r>
          </a:p>
          <a:p>
            <a:pPr eaLnBrk="1" hangingPunct="1"/>
            <a:endParaRPr lang="en-GB" altLang="zh-TW" smtClean="0">
              <a:latin typeface="Bookman Old Style" pitchFamily="18" charset="0"/>
            </a:endParaRPr>
          </a:p>
          <a:p>
            <a:pPr eaLnBrk="1" hangingPunct="1"/>
            <a:r>
              <a:rPr lang="en-GB" altLang="zh-TW" i="1" smtClean="0">
                <a:latin typeface="Bookman Old Style" pitchFamily="18" charset="0"/>
              </a:rPr>
              <a:t>( When more than one lead series are required, scientists are to be divided into two teams; the majority of them focus on stage 3, the optimisation process for development compound, while the minority repeat stage 2 to find additional ”insurance” lead series.  Two tasks are carries out simultaneously.)</a:t>
            </a:r>
          </a:p>
          <a:p>
            <a:pPr eaLnBrk="1" hangingPunct="1"/>
            <a:endParaRPr lang="en-GB" altLang="zh-TW" i="1" smtClean="0">
              <a:latin typeface="Bookman Old Style" pitchFamily="18" charset="0"/>
            </a:endParaRPr>
          </a:p>
          <a:p>
            <a:pPr eaLnBrk="1" hangingPunct="1"/>
            <a:endParaRPr lang="en-GB" altLang="zh-TW" smtClean="0">
              <a:latin typeface="Bookman Old Style" pitchFamily="18" charset="0"/>
            </a:endParaRPr>
          </a:p>
          <a:p>
            <a:pPr eaLnBrk="1" hangingPunct="1"/>
            <a:endParaRPr lang="zh-TW" altLang="en-GB" smtClean="0">
              <a:latin typeface="Bookman Old Style"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297F929-ADE6-4125-B3BE-1B6D1985E3ED}" type="slidenum">
              <a:rPr lang="en-GB" smtClean="0">
                <a:solidFill>
                  <a:srgbClr val="000000"/>
                </a:solidFill>
              </a:rPr>
              <a:pPr/>
              <a:t>58</a:t>
            </a:fld>
            <a:endParaRPr lang="en-GB" smtClean="0">
              <a:solidFill>
                <a:srgbClr val="000000"/>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GB" altLang="zh-TW" smtClean="0">
                <a:latin typeface="Bookman Old Style" pitchFamily="18" charset="0"/>
              </a:rPr>
              <a:t>Time needed to complete a particular stage of a research project is not necessarily inversely proportional to the number of scientists involved in this stage.  As the team-size gets larger beyond certain point, the difficulties of communication and coordination will deteriorate the effectiveness of the team.  The measure of the effectiveness of a team is thus introduced.</a:t>
            </a:r>
          </a:p>
          <a:p>
            <a:pPr eaLnBrk="1" hangingPunct="1"/>
            <a:endParaRPr lang="en-GB" altLang="zh-TW" smtClean="0">
              <a:latin typeface="Bookman Old Style"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213375B-5585-4AB9-AB1F-7541BD1ED4D2}" type="slidenum">
              <a:rPr lang="zh-TW" altLang="en-GB" smtClean="0">
                <a:solidFill>
                  <a:srgbClr val="000000"/>
                </a:solidFill>
              </a:rPr>
              <a:pPr/>
              <a:t>59</a:t>
            </a:fld>
            <a:endParaRPr lang="en-GB" altLang="zh-TW" smtClean="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GB" altLang="zh-TW" smtClean="0">
                <a:latin typeface="Bookman Old Style" pitchFamily="18" charset="0"/>
              </a:rPr>
              <a:t>Time needed to complete a particular stage of a research project is not necessarily inversely proportional to the number of scientists involved in this stage.  As the team-size gets larger beyond certain point, the difficulties of communication and coordination will deteriorate the effectiveness of the team.  The measure of the effectiveness of a team is thus introduced.</a:t>
            </a:r>
          </a:p>
          <a:p>
            <a:pPr eaLnBrk="1" hangingPunct="1"/>
            <a:endParaRPr lang="en-GB" altLang="zh-TW" smtClean="0">
              <a:latin typeface="Bookman Old Style"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9B3F861-B3D7-464F-9B93-5ED916B967E4}" type="slidenum">
              <a:rPr lang="zh-TW" altLang="en-GB" smtClean="0">
                <a:solidFill>
                  <a:srgbClr val="000000"/>
                </a:solidFill>
              </a:rPr>
              <a:pPr/>
              <a:t>61</a:t>
            </a:fld>
            <a:endParaRPr lang="en-GB" altLang="zh-TW" smtClean="0">
              <a:solidFill>
                <a:srgbClr val="000000"/>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GB" altLang="zh-TW" smtClean="0">
                <a:latin typeface="Bookman Old Style" pitchFamily="18" charset="0"/>
              </a:rPr>
              <a:t>The PI ranks projects according to the expected net present value generated per pound of expenditure.  The IRR of a project may be regarded as the rate of growth of capital within the project.  The goal is to look for optimal allocations of aforementioned decision variables that maximise the project’s PI and IRR respectively.  This can be done by iterative Newton-Raphson procedure.  Note that PI and IRR usually do not produce the same optimal allocations.</a:t>
            </a:r>
          </a:p>
          <a:p>
            <a:pPr eaLnBrk="1" hangingPunct="1"/>
            <a:endParaRPr lang="en-GB" altLang="zh-TW" smtClean="0">
              <a:latin typeface="Bookman Old Style" pitchFamily="18" charset="0"/>
            </a:endParaRPr>
          </a:p>
          <a:p>
            <a:pPr eaLnBrk="1" hangingPunct="1"/>
            <a:r>
              <a:rPr lang="en-GB" altLang="zh-TW" smtClean="0">
                <a:latin typeface="Bookman Old Style" pitchFamily="18" charset="0"/>
              </a:rPr>
              <a:t>The optimisation calculation programme is written in FORTRAN 90, and the part for PI is almost completed.  I will focus on IRR criterion next.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15C0950-8467-4CE6-85E0-BB335B47F296}" type="slidenum">
              <a:rPr lang="zh-TW" altLang="en-GB" smtClean="0">
                <a:solidFill>
                  <a:srgbClr val="000000"/>
                </a:solidFill>
              </a:rPr>
              <a:pPr/>
              <a:t>67</a:t>
            </a:fld>
            <a:endParaRPr lang="en-GB" altLang="zh-TW" smtClean="0">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9581868-F709-48E2-9FAC-1977BA5CECE2}" type="slidenum">
              <a:rPr lang="zh-TW" altLang="en-GB" smtClean="0">
                <a:solidFill>
                  <a:srgbClr val="000000"/>
                </a:solidFill>
              </a:rPr>
              <a:pPr/>
              <a:t>68</a:t>
            </a:fld>
            <a:endParaRPr lang="en-GB" altLang="zh-TW" smtClean="0">
              <a:solidFill>
                <a:srgbClr val="000000"/>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GB" altLang="zh-TW" smtClean="0">
                <a:latin typeface="Bookman Old Style" pitchFamily="18" charset="0"/>
              </a:rPr>
              <a:t>Since the value of a sum of future money is lower than that of the same sum of money available immediately, the discount factor, gamma, will be applied to calculate the expected costs.  </a:t>
            </a:r>
          </a:p>
          <a:p>
            <a:pPr eaLnBrk="1" hangingPunct="1"/>
            <a:endParaRPr lang="en-GB" altLang="zh-TW" smtClean="0">
              <a:latin typeface="Bookman Old Style" pitchFamily="18" charset="0"/>
            </a:endParaRPr>
          </a:p>
          <a:p>
            <a:pPr eaLnBrk="1" hangingPunct="1"/>
            <a:r>
              <a:rPr lang="en-GB" altLang="zh-TW" smtClean="0">
                <a:latin typeface="Bookman Old Style" pitchFamily="18" charset="0"/>
              </a:rPr>
              <a:t>Gamma 1 is amount to gamma + obsolescence effect.</a:t>
            </a:r>
          </a:p>
          <a:p>
            <a:pPr eaLnBrk="1" hangingPunct="1"/>
            <a:endParaRPr lang="zh-TW" alt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Two classic scheduling problems.</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Proofs again by interchange arguments. Each priority index takes</a:t>
            </a:r>
            <a:r>
              <a:rPr lang="en-GB" baseline="0" dirty="0" smtClean="0"/>
              <a:t> the form E(Gain)/E(Cost)</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Jobs again,</a:t>
            </a:r>
            <a:r>
              <a:rPr lang="en-GB" baseline="0" dirty="0" smtClean="0"/>
              <a:t> now discounted and with stochastic duration, and possibly allowing switching. </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priority indices. In each case they are ratios of expected gain to expected cost. </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Say what an MABP is. Mention discounting. Explain Forwards Induction. Two broad dimensions of optimality.  Equivalent to an index policy for a MABP.</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Acknowledge</a:t>
            </a:r>
            <a:r>
              <a:rPr lang="en-GB" baseline="0" dirty="0" smtClean="0"/>
              <a:t> Kevin </a:t>
            </a:r>
            <a:r>
              <a:rPr lang="en-GB" baseline="0" dirty="0" err="1" smtClean="0"/>
              <a:t>Glazebrook</a:t>
            </a:r>
            <a:r>
              <a:rPr lang="en-GB" baseline="0" dirty="0" smtClean="0"/>
              <a:t>, Richard Weber, David Jones, Peter Nash, Frank Kelly, Peter Whittle, Michael </a:t>
            </a:r>
            <a:r>
              <a:rPr lang="en-GB" baseline="0" dirty="0" err="1" smtClean="0"/>
              <a:t>Katehakis</a:t>
            </a:r>
            <a:r>
              <a:rPr lang="en-GB" baseline="0" dirty="0" smtClean="0"/>
              <a:t> and many others. 750 citations. </a:t>
            </a:r>
            <a:endParaRPr lang="en-GB" dirty="0"/>
          </a:p>
        </p:txBody>
      </p:sp>
      <p:sp>
        <p:nvSpPr>
          <p:cNvPr id="4" name="Slide Number Placeholder 3"/>
          <p:cNvSpPr>
            <a:spLocks noGrp="1"/>
          </p:cNvSpPr>
          <p:nvPr>
            <p:ph type="sldNum" sz="quarter" idx="10"/>
          </p:nvPr>
        </p:nvSpPr>
        <p:spPr/>
        <p:txBody>
          <a:bodyPr/>
          <a:lstStyle/>
          <a:p>
            <a:fld id="{6806AF52-3F0E-448B-B784-A5C68A17950B}"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18"/>
          <p:cNvSpPr>
            <a:spLocks noGrp="1" noChangeArrowheads="1"/>
          </p:cNvSpPr>
          <p:nvPr>
            <p:ph type="sldNum" sz="quarter" idx="10"/>
          </p:nvPr>
        </p:nvSpPr>
        <p:spPr>
          <a:ln/>
        </p:spPr>
        <p:txBody>
          <a:bodyPr/>
          <a:lstStyle>
            <a:lvl1pPr>
              <a:defRPr/>
            </a:lvl1pPr>
          </a:lstStyle>
          <a:p>
            <a:pPr>
              <a:defRPr/>
            </a:pPr>
            <a:fld id="{3DE56567-5BC4-47A0-9C10-7699CAC5A917}"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rot="39991575" flipH="1" flipV="1">
              <a:off x="5370"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917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80917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pPr>
              <a:defRPr/>
            </a:pPr>
            <a:fld id="{00AE04B3-DC6A-446C-8BB5-34490FDD0D1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18"/>
          <p:cNvSpPr>
            <a:spLocks noGrp="1" noChangeArrowheads="1"/>
          </p:cNvSpPr>
          <p:nvPr>
            <p:ph type="sldNum" sz="quarter" idx="10"/>
          </p:nvPr>
        </p:nvSpPr>
        <p:spPr>
          <a:ln/>
        </p:spPr>
        <p:txBody>
          <a:bodyPr/>
          <a:lstStyle>
            <a:lvl1pPr>
              <a:defRPr/>
            </a:lvl1pPr>
          </a:lstStyle>
          <a:p>
            <a:pPr>
              <a:defRPr/>
            </a:pPr>
            <a:fld id="{AF4278A6-E798-4202-87E0-F78DED551DBF}"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18"/>
          <p:cNvSpPr>
            <a:spLocks noGrp="1" noChangeArrowheads="1"/>
          </p:cNvSpPr>
          <p:nvPr>
            <p:ph type="sldNum" sz="quarter" idx="10"/>
          </p:nvPr>
        </p:nvSpPr>
        <p:spPr>
          <a:ln/>
        </p:spPr>
        <p:txBody>
          <a:bodyPr/>
          <a:lstStyle>
            <a:lvl1pPr>
              <a:defRPr/>
            </a:lvl1pPr>
          </a:lstStyle>
          <a:p>
            <a:pPr>
              <a:defRPr/>
            </a:pPr>
            <a:fld id="{3DE56567-5BC4-47A0-9C10-7699CAC5A917}"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08231ADD-DB97-4554-B3AB-A17818340C6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3350"/>
            <a:ext cx="4038600" cy="219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218"/>
          <p:cNvSpPr>
            <a:spLocks noGrp="1" noChangeArrowheads="1"/>
          </p:cNvSpPr>
          <p:nvPr>
            <p:ph type="sldNum" sz="quarter" idx="10"/>
          </p:nvPr>
        </p:nvSpPr>
        <p:spPr>
          <a:ln/>
        </p:spPr>
        <p:txBody>
          <a:bodyPr/>
          <a:lstStyle>
            <a:lvl1pPr>
              <a:defRPr/>
            </a:lvl1pPr>
          </a:lstStyle>
          <a:p>
            <a:pPr>
              <a:defRPr/>
            </a:pPr>
            <a:fld id="{6F7044A7-C2FD-4CE8-8151-8BA420E4AF96}" type="slidenum">
              <a:rPr lang="en-US">
                <a:solidFill>
                  <a:srgbClr val="FFFFFF"/>
                </a:solidFill>
              </a:rPr>
              <a:pPr>
                <a:defRPr/>
              </a:pPr>
              <a:t>‹#›</a:t>
            </a:fld>
            <a:endParaRPr lang="en-US">
              <a:solidFill>
                <a:srgbClr val="FFFFFF"/>
              </a:solidFill>
            </a:endParaRPr>
          </a:p>
        </p:txBody>
      </p:sp>
      <p:sp>
        <p:nvSpPr>
          <p:cNvPr id="7"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8"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08231ADD-DB97-4554-B3AB-A17818340C6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08231ADD-DB97-4554-B3AB-A17818340C6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08231ADD-DB97-4554-B3AB-A17818340C6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08231ADD-DB97-4554-B3AB-A17818340C6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08231ADD-DB97-4554-B3AB-A17818340C6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18"/>
          <p:cNvSpPr>
            <a:spLocks noGrp="1" noChangeArrowheads="1"/>
          </p:cNvSpPr>
          <p:nvPr>
            <p:ph type="sldNum" sz="quarter" idx="10"/>
          </p:nvPr>
        </p:nvSpPr>
        <p:spPr>
          <a:ln/>
        </p:spPr>
        <p:txBody>
          <a:bodyPr/>
          <a:lstStyle>
            <a:lvl1pPr>
              <a:defRPr/>
            </a:lvl1pPr>
          </a:lstStyle>
          <a:p>
            <a:pPr>
              <a:defRPr/>
            </a:pPr>
            <a:fld id="{EF517DC0-A92A-49D4-8A5F-5B104471099B}"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solidFill>
                <a:srgbClr val="FFFFFF"/>
              </a:solidFill>
            </a:endParaRPr>
          </a:p>
        </p:txBody>
      </p:sp>
      <p:sp>
        <p:nvSpPr>
          <p:cNvPr id="17" name="Footer Placeholder 16"/>
          <p:cNvSpPr>
            <a:spLocks noGrp="1"/>
          </p:cNvSpPr>
          <p:nvPr>
            <p:ph type="ftr" sz="quarter" idx="11"/>
          </p:nvPr>
        </p:nvSpPr>
        <p:spPr/>
        <p:txBody>
          <a:bodyPr/>
          <a:lstStyle/>
          <a:p>
            <a:pPr>
              <a:defRPr/>
            </a:pPr>
            <a:endParaRPr lang="en-US">
              <a:solidFill>
                <a:srgbClr val="FFFFFF"/>
              </a:solidFill>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00AE04B3-DC6A-446C-8BB5-34490FDD0D17}" type="slidenum">
              <a:rPr lang="en-US" smtClean="0">
                <a:solidFill>
                  <a:srgbClr val="FFFFFF"/>
                </a:solidFill>
              </a:rPr>
              <a:pPr>
                <a:defRPr/>
              </a:pPr>
              <a:t>‹#›</a:t>
            </a:fld>
            <a:endParaRPr lang="en-US">
              <a:solidFill>
                <a:srgbClr val="FFFFFF"/>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12"/>
          </p:nvPr>
        </p:nvSpPr>
        <p:spPr>
          <a:xfrm>
            <a:off x="4361688" y="1026372"/>
            <a:ext cx="457200" cy="441325"/>
          </a:xfrm>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fontAlgn="base">
              <a:spcBef>
                <a:spcPct val="0"/>
              </a:spcBef>
              <a:spcAft>
                <a:spcPct val="0"/>
              </a:spcAft>
              <a:defRPr/>
            </a:pPr>
            <a:endParaRPr lang="en-US">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8" name="Footer Placeholder 7"/>
          <p:cNvSpPr>
            <a:spLocks noGrp="1"/>
          </p:cNvSpPr>
          <p:nvPr>
            <p:ph type="ftr" sz="quarter" idx="11"/>
          </p:nvPr>
        </p:nvSpPr>
        <p:spPr>
          <a:xfrm>
            <a:off x="304800" y="6409944"/>
            <a:ext cx="3581400" cy="365760"/>
          </a:xfrm>
        </p:spPr>
        <p:txBody>
          <a:bodyPr/>
          <a:lstStyle/>
          <a:p>
            <a:pPr fontAlgn="base">
              <a:spcBef>
                <a:spcPct val="0"/>
              </a:spcBef>
              <a:spcAft>
                <a:spcPct val="0"/>
              </a:spcAft>
              <a:defRPr/>
            </a:pPr>
            <a:endParaRPr lang="en-US">
              <a:solidFill>
                <a:srgbClr val="FFFFFF"/>
              </a:solidFill>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5" name="Slide Number Placeholder 4"/>
          <p:cNvSpPr>
            <a:spLocks noGrp="1"/>
          </p:cNvSpPr>
          <p:nvPr>
            <p:ph type="sldNum" sz="quarter" idx="12"/>
          </p:nvPr>
        </p:nvSpPr>
        <p:spPr>
          <a:xfrm>
            <a:off x="4343400" y="1036020"/>
            <a:ext cx="457200" cy="441325"/>
          </a:xfrm>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6" name="Footer Placeholder 5"/>
          <p:cNvSpPr>
            <a:spLocks noGrp="1"/>
          </p:cNvSpPr>
          <p:nvPr>
            <p:ph type="ftr" sz="quarter" idx="11"/>
          </p:nvPr>
        </p:nvSpPr>
        <p:spPr>
          <a:xfrm>
            <a:off x="301752" y="6410848"/>
            <a:ext cx="3383280" cy="365760"/>
          </a:xfrm>
        </p:spPr>
        <p:txBody>
          <a:bodyPr/>
          <a:lstStyle/>
          <a:p>
            <a:pPr fontAlgn="base">
              <a:spcBef>
                <a:spcPct val="0"/>
              </a:spcBef>
              <a:spcAft>
                <a:spcPct val="0"/>
              </a:spcAft>
              <a:defRPr/>
            </a:pPr>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fontAlgn="base">
              <a:spcBef>
                <a:spcPct val="0"/>
              </a:spcBef>
              <a:spcAft>
                <a:spcPct val="0"/>
              </a:spcAft>
              <a:defRPr/>
            </a:pPr>
            <a:endParaRPr lang="en-US">
              <a:solidFill>
                <a:srgbClr val="FFFFFF"/>
              </a:solidFill>
            </a:endParaRPr>
          </a:p>
        </p:txBody>
      </p:sp>
      <p:sp>
        <p:nvSpPr>
          <p:cNvPr id="6" name="Footer Placeholder 5"/>
          <p:cNvSpPr>
            <a:spLocks noGrp="1"/>
          </p:cNvSpPr>
          <p:nvPr>
            <p:ph type="ftr" sz="quarter" idx="11"/>
          </p:nvPr>
        </p:nvSpPr>
        <p:spPr>
          <a:xfrm>
            <a:off x="301752" y="6410848"/>
            <a:ext cx="3584448" cy="365760"/>
          </a:xfrm>
        </p:spPr>
        <p:txBody>
          <a:bodyPr/>
          <a:lstStyle/>
          <a:p>
            <a:pPr fontAlgn="base">
              <a:spcBef>
                <a:spcPct val="0"/>
              </a:spcBef>
              <a:spcAft>
                <a:spcPct val="0"/>
              </a:spcAft>
              <a:defRPr/>
            </a:pPr>
            <a:endParaRPr lang="en-US">
              <a:solidFill>
                <a:srgbClr val="FFFFFF"/>
              </a:solidFill>
            </a:endParaRPr>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08231ADD-DB97-4554-B3AB-A17818340C6B}" type="slidenum">
              <a:rPr lang="en-US" smtClean="0">
                <a:solidFill>
                  <a:srgbClr val="FFFFFF"/>
                </a:solidFill>
              </a:rPr>
              <a:pPr>
                <a:defRPr/>
              </a:pPr>
              <a:t>‹#›</a:t>
            </a:fld>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srgbClr val="FFFFFF"/>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62CF5E99-93FC-4D62-A9F3-1BE46ACC1E49}" type="slidenum">
              <a:rPr lang="en-US" smtClean="0">
                <a:solidFill>
                  <a:srgbClr val="FFFFFF"/>
                </a:solidFill>
              </a:rPr>
              <a:pPr fontAlgn="base">
                <a:spcBef>
                  <a:spcPct val="0"/>
                </a:spcBef>
                <a:spcAft>
                  <a:spcPct val="0"/>
                </a:spcAft>
                <a:defRPr/>
              </a:pPr>
              <a:t>‹#›</a:t>
            </a:fld>
            <a:endParaRPr lang="en-US">
              <a:solidFill>
                <a:srgbClr val="FFFFFF"/>
              </a:solidFill>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EE6B3-D892-4729-BE73-9A8D5C44CBF8}" type="datetimeFigureOut">
              <a:rPr lang="en-GB" smtClean="0"/>
              <a:pPr/>
              <a:t>23/05/2014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9B013C-521C-44DA-8C5E-9B4088B29D4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6.xml"/><Relationship Id="rId1" Type="http://schemas.openxmlformats.org/officeDocument/2006/relationships/slideLayout" Target="../slideLayouts/slideLayout2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7.xml"/><Relationship Id="rId1" Type="http://schemas.openxmlformats.org/officeDocument/2006/relationships/slideLayout" Target="../slideLayouts/slideLayout2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9.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0.xml"/><Relationship Id="rId1" Type="http://schemas.openxmlformats.org/officeDocument/2006/relationships/slideLayout" Target="../slideLayouts/slideLayout31.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32.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2.xml"/><Relationship Id="rId1" Type="http://schemas.openxmlformats.org/officeDocument/2006/relationships/slideLayout" Target="../slideLayouts/slideLayout3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3.xml"/><Relationship Id="rId1" Type="http://schemas.openxmlformats.org/officeDocument/2006/relationships/slideLayout" Target="../slideLayouts/slideLayout34.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3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5.xml"/><Relationship Id="rId1" Type="http://schemas.openxmlformats.org/officeDocument/2006/relationships/slideLayout" Target="../slideLayouts/slideLayout36.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6.xml"/><Relationship Id="rId1" Type="http://schemas.openxmlformats.org/officeDocument/2006/relationships/slideLayout" Target="../slideLayouts/slideLayout37.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7.xml"/><Relationship Id="rId1" Type="http://schemas.openxmlformats.org/officeDocument/2006/relationships/slideLayout" Target="../slideLayouts/slideLayout38.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8.xml"/><Relationship Id="rId1" Type="http://schemas.openxmlformats.org/officeDocument/2006/relationships/slideLayout" Target="../slideLayouts/slideLayout39.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0.xml"/><Relationship Id="rId1" Type="http://schemas.openxmlformats.org/officeDocument/2006/relationships/slideLayout" Target="../slideLayouts/slideLayout42.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1.xml"/><Relationship Id="rId1" Type="http://schemas.openxmlformats.org/officeDocument/2006/relationships/slideLayout" Target="../slideLayouts/slideLayout4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3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EE6B3-D892-4729-BE73-9A8D5C44CBF8}" type="datetimeFigureOut">
              <a:rPr lang="en-GB" smtClean="0"/>
              <a:pPr/>
              <a:t>23/05/2014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B013C-521C-44DA-8C5E-9B4088B29D4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93"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95"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1"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3"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27"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5" r:id="rId1"/>
    <p:sldLayoutId id="2147483784" r:id="rId2"/>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4"/>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4"/>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41"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83743"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13EE6B3-D892-4729-BE73-9A8D5C44CBF8}" type="datetimeFigureOut">
              <a:rPr lang="en-GB" smtClean="0"/>
              <a:pPr/>
              <a:t>23/05/2014</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D9B013C-521C-44DA-8C5E-9B4088B29D4A}"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EE6B3-D892-4729-BE73-9A8D5C44CBF8}" type="datetimeFigureOut">
              <a:rPr lang="en-GB" smtClean="0"/>
              <a:pPr/>
              <a:t>23/05/2014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B013C-521C-44DA-8C5E-9B4088B29D4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0793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4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5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6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80797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7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8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799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0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1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2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3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4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5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6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7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8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09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0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1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2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3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4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sp>
          <p:nvSpPr>
            <p:cNvPr id="80815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fontAlgn="base">
                <a:spcBef>
                  <a:spcPct val="0"/>
                </a:spcBef>
                <a:spcAft>
                  <a:spcPct val="0"/>
                </a:spcAft>
                <a:defRPr/>
              </a:pPr>
              <a:endParaRPr lang="en-GB">
                <a:solidFill>
                  <a:srgbClr val="FFFFFF"/>
                </a:solidFill>
                <a:latin typeface="Trajan Pro" pitchFamily="18" charset="0"/>
              </a:endParaRPr>
            </a:p>
          </p:txBody>
        </p:sp>
      </p:grpSp>
      <p:sp>
        <p:nvSpPr>
          <p:cNvPr id="80815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pPr fontAlgn="base">
              <a:spcBef>
                <a:spcPct val="0"/>
              </a:spcBef>
              <a:spcAft>
                <a:spcPct val="0"/>
              </a:spcAft>
              <a:defRPr/>
            </a:pPr>
            <a:fld id="{62CF5E99-93FC-4D62-A9F3-1BE46ACC1E49}"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80815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pPr fontAlgn="base">
              <a:spcBef>
                <a:spcPct val="0"/>
              </a:spcBef>
              <a:spcAft>
                <a:spcPct val="0"/>
              </a:spcAft>
              <a:defRPr/>
            </a:pPr>
            <a:endParaRPr lang="en-US">
              <a:solidFill>
                <a:srgbClr val="FFFFFF"/>
              </a:solidFill>
            </a:endParaRPr>
          </a:p>
        </p:txBody>
      </p:sp>
      <p:sp>
        <p:nvSpPr>
          <p:cNvPr id="80815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815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3" r:id="rId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base">
              <a:spcBef>
                <a:spcPct val="0"/>
              </a:spcBef>
              <a:spcAft>
                <a:spcPct val="0"/>
              </a:spcAft>
              <a:defRPr/>
            </a:pPr>
            <a:fld id="{25A0020E-E685-449A-973F-8575D6610A60}" type="slidenum">
              <a:rPr lang="en-US" sz="1200">
                <a:solidFill>
                  <a:srgbClr val="FFFFFF"/>
                </a:solidFill>
                <a:effectLst>
                  <a:outerShdw blurRad="38100" dist="38100" dir="2700000" algn="tl">
                    <a:srgbClr val="000000"/>
                  </a:outerShdw>
                </a:effectLst>
              </a:rPr>
              <a:pPr algn="r" fontAlgn="base">
                <a:spcBef>
                  <a:spcPct val="0"/>
                </a:spcBef>
                <a:spcAft>
                  <a:spcPct val="0"/>
                </a:spcAft>
                <a:defRPr/>
              </a:pPr>
              <a:t>1</a:t>
            </a:fld>
            <a:endParaRPr lang="en-US" sz="1200">
              <a:solidFill>
                <a:srgbClr val="FFFFFF"/>
              </a:solidFill>
              <a:effectLst>
                <a:outerShdw blurRad="38100" dist="38100" dir="2700000" algn="tl">
                  <a:srgbClr val="000000"/>
                </a:outerShdw>
              </a:effectLst>
            </a:endParaRPr>
          </a:p>
        </p:txBody>
      </p:sp>
      <p:sp>
        <p:nvSpPr>
          <p:cNvPr id="11266" name="Rectangle 2"/>
          <p:cNvSpPr>
            <a:spLocks noGrp="1" noChangeArrowheads="1"/>
          </p:cNvSpPr>
          <p:nvPr>
            <p:ph type="title" idx="4294967295"/>
          </p:nvPr>
        </p:nvSpPr>
        <p:spPr>
          <a:xfrm>
            <a:off x="0" y="908720"/>
            <a:ext cx="8229600" cy="3987824"/>
          </a:xfrm>
        </p:spPr>
        <p:txBody>
          <a:bodyPr>
            <a:normAutofit/>
          </a:bodyPr>
          <a:lstStyle/>
          <a:p>
            <a:pPr eaLnBrk="1" hangingPunct="1"/>
            <a:r>
              <a:rPr lang="en-GB" dirty="0" smtClean="0"/>
              <a:t>Forwards Induction, </a:t>
            </a:r>
            <a:br>
              <a:rPr lang="en-GB" dirty="0" smtClean="0"/>
            </a:br>
            <a:r>
              <a:rPr lang="en-GB" dirty="0" smtClean="0"/>
              <a:t>Pharmaceutical Research</a:t>
            </a:r>
            <a:br>
              <a:rPr lang="en-GB" dirty="0" smtClean="0"/>
            </a:br>
            <a:r>
              <a:rPr lang="en-GB" dirty="0" smtClean="0"/>
              <a:t>and Risk</a:t>
            </a:r>
            <a:r>
              <a:rPr lang="en-GB" b="1" dirty="0" smtClean="0">
                <a:solidFill>
                  <a:srgbClr val="003366"/>
                </a:solidFill>
                <a:latin typeface="Trajan Pro" pitchFamily="18" charset="0"/>
              </a:rPr>
              <a:t/>
            </a:r>
            <a:br>
              <a:rPr lang="en-GB" b="1" dirty="0" smtClean="0">
                <a:solidFill>
                  <a:srgbClr val="003366"/>
                </a:solidFill>
                <a:latin typeface="Trajan Pro" pitchFamily="18" charset="0"/>
              </a:rPr>
            </a:br>
            <a:endParaRPr lang="en-GB" b="1" dirty="0" smtClean="0">
              <a:solidFill>
                <a:srgbClr val="003366"/>
              </a:solidFill>
              <a:latin typeface="Trajan Pro" pitchFamily="18" charset="0"/>
            </a:endParaRPr>
          </a:p>
        </p:txBody>
      </p:sp>
      <p:sp>
        <p:nvSpPr>
          <p:cNvPr id="11267" name="Rectangle 3"/>
          <p:cNvSpPr>
            <a:spLocks noGrp="1" noChangeArrowheads="1"/>
          </p:cNvSpPr>
          <p:nvPr>
            <p:ph type="body" idx="4294967295"/>
          </p:nvPr>
        </p:nvSpPr>
        <p:spPr>
          <a:xfrm flipV="1">
            <a:off x="0" y="6165304"/>
            <a:ext cx="9144000" cy="72008"/>
          </a:xfrm>
        </p:spPr>
        <p:txBody>
          <a:bodyPr>
            <a:normAutofit fontScale="25000" lnSpcReduction="20000"/>
          </a:bodyPr>
          <a:lstStyle/>
          <a:p>
            <a:pPr eaLnBrk="1" hangingPunct="1">
              <a:lnSpc>
                <a:spcPct val="90000"/>
              </a:lnSpc>
              <a:buNone/>
            </a:pPr>
            <a:endParaRPr lang="en-GB" altLang="zh-TW" sz="3600" dirty="0" smtClean="0">
              <a:latin typeface="Trajan Pro" pitchFamily="18" charset="0"/>
              <a:ea typeface="PMingLiU" charset="-120"/>
            </a:endParaRPr>
          </a:p>
        </p:txBody>
      </p:sp>
      <p:sp>
        <p:nvSpPr>
          <p:cNvPr id="5" name="Rectangle 4"/>
          <p:cNvSpPr/>
          <p:nvPr/>
        </p:nvSpPr>
        <p:spPr>
          <a:xfrm flipV="1">
            <a:off x="251520" y="5692051"/>
            <a:ext cx="8496944" cy="369332"/>
          </a:xfrm>
          <a:prstGeom prst="rect">
            <a:avLst/>
          </a:prstGeom>
        </p:spPr>
        <p:txBody>
          <a:bodyPr wrap="square">
            <a:spAutoFit/>
          </a:bodyPr>
          <a:lstStyle/>
          <a:p>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a:bodyPr>
          <a:lstStyle/>
          <a:p>
            <a:r>
              <a:rPr lang="en-GB" dirty="0" smtClean="0"/>
              <a:t>Forwards Induction for a Markov Decision Process (</a:t>
            </a:r>
            <a:r>
              <a:rPr lang="en-GB" dirty="0" err="1" smtClean="0"/>
              <a:t>Puterman</a:t>
            </a:r>
            <a:r>
              <a:rPr lang="en-GB" dirty="0" smtClean="0"/>
              <a:t> 2005)</a:t>
            </a:r>
            <a:endParaRPr lang="en-GB" dirty="0"/>
          </a:p>
        </p:txBody>
      </p:sp>
      <p:sp>
        <p:nvSpPr>
          <p:cNvPr id="3" name="Content Placeholder 2"/>
          <p:cNvSpPr>
            <a:spLocks noGrp="1"/>
          </p:cNvSpPr>
          <p:nvPr>
            <p:ph idx="1"/>
          </p:nvPr>
        </p:nvSpPr>
        <p:spPr/>
        <p:txBody>
          <a:bodyPr/>
          <a:lstStyle/>
          <a:p>
            <a:pPr algn="just">
              <a:buNone/>
            </a:pPr>
            <a:r>
              <a:rPr lang="en-GB" dirty="0" smtClean="0"/>
              <a:t>	</a:t>
            </a:r>
          </a:p>
          <a:p>
            <a:pPr algn="just">
              <a:buNone/>
            </a:pPr>
            <a:r>
              <a:rPr lang="en-GB" dirty="0" smtClean="0"/>
              <a:t>  </a:t>
            </a:r>
          </a:p>
          <a:p>
            <a:pPr algn="just">
              <a:buNone/>
            </a:pPr>
            <a:r>
              <a:rPr lang="en-GB" dirty="0" smtClean="0"/>
              <a:t>    The next decision is always the one that maximises the expected reward rate up to an optimally selected stopping time. So this is a modified myopic decision rule. It is optimal for resource allocation problems which can be formulated as Multi-armed Bandit Problems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l="29821" t="6450" r="27686" b="4877"/>
          <a:stretch>
            <a:fillRect/>
          </a:stretch>
        </p:blipFill>
        <p:spPr bwMode="auto">
          <a:xfrm>
            <a:off x="2123728" y="0"/>
            <a:ext cx="4464496"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457200" y="836712"/>
            <a:ext cx="8229600" cy="3960440"/>
          </a:xfrm>
        </p:spPr>
        <p:txBody>
          <a:bodyPr>
            <a:normAutofit/>
          </a:bodyPr>
          <a:lstStyle/>
          <a:p>
            <a:pPr eaLnBrk="1" hangingPunct="1">
              <a:defRPr/>
            </a:pPr>
            <a:r>
              <a:rPr lang="en-GB" altLang="zh-TW" sz="4800" dirty="0" smtClean="0">
                <a:solidFill>
                  <a:srgbClr val="003366"/>
                </a:solidFill>
                <a:latin typeface="Trajan Pro" pitchFamily="18" charset="0"/>
                <a:ea typeface="新細明體" pitchFamily="18" charset="-120"/>
              </a:rPr>
              <a:t>OPRRA</a:t>
            </a:r>
            <a:r>
              <a:rPr lang="en-GB" altLang="zh-TW" sz="4800" dirty="0" smtClean="0">
                <a:solidFill>
                  <a:srgbClr val="FF9900"/>
                </a:solidFill>
                <a:latin typeface="Trajan Pro" pitchFamily="18" charset="0"/>
                <a:ea typeface="新細明體" pitchFamily="18" charset="-120"/>
              </a:rPr>
              <a:t> </a:t>
            </a:r>
            <a:r>
              <a:rPr lang="en-GB" altLang="zh-TW" sz="4800" dirty="0" smtClean="0">
                <a:solidFill>
                  <a:schemeClr val="hlink"/>
                </a:solidFill>
                <a:latin typeface="Trajan Pro" pitchFamily="18" charset="0"/>
                <a:ea typeface="新細明體" pitchFamily="18" charset="-120"/>
              </a:rPr>
              <a:t>Software: </a:t>
            </a:r>
            <a:r>
              <a:rPr lang="en-GB" altLang="zh-TW" sz="4800" dirty="0" smtClean="0">
                <a:solidFill>
                  <a:srgbClr val="003366"/>
                </a:solidFill>
                <a:latin typeface="Trajan Pro" pitchFamily="18" charset="0"/>
                <a:ea typeface="新細明體" pitchFamily="18" charset="-120"/>
              </a:rPr>
              <a:t>O</a:t>
            </a:r>
            <a:r>
              <a:rPr lang="en-GB" altLang="zh-TW" sz="4800" dirty="0" smtClean="0">
                <a:solidFill>
                  <a:schemeClr val="hlink"/>
                </a:solidFill>
                <a:latin typeface="Trajan Pro" pitchFamily="18" charset="0"/>
                <a:ea typeface="新細明體" pitchFamily="18" charset="-120"/>
              </a:rPr>
              <a:t>ptimising</a:t>
            </a:r>
            <a:r>
              <a:rPr lang="en-GB" altLang="zh-TW" sz="4800" dirty="0" smtClean="0">
                <a:solidFill>
                  <a:srgbClr val="FF9900"/>
                </a:solidFill>
                <a:latin typeface="Trajan Pro" pitchFamily="18" charset="0"/>
                <a:ea typeface="新細明體" pitchFamily="18" charset="-120"/>
              </a:rPr>
              <a:t> </a:t>
            </a:r>
            <a:r>
              <a:rPr lang="en-GB" altLang="zh-TW" sz="4800" dirty="0" smtClean="0">
                <a:solidFill>
                  <a:srgbClr val="003366"/>
                </a:solidFill>
                <a:latin typeface="Trajan Pro" pitchFamily="18" charset="0"/>
                <a:ea typeface="新細明體" pitchFamily="18" charset="-120"/>
              </a:rPr>
              <a:t>P</a:t>
            </a:r>
            <a:r>
              <a:rPr lang="en-GB" altLang="zh-TW" sz="4800" dirty="0" smtClean="0">
                <a:solidFill>
                  <a:schemeClr val="hlink"/>
                </a:solidFill>
                <a:latin typeface="Trajan Pro" pitchFamily="18" charset="0"/>
                <a:ea typeface="新細明體" pitchFamily="18" charset="-120"/>
              </a:rPr>
              <a:t>harmaceutical</a:t>
            </a:r>
            <a:r>
              <a:rPr lang="en-GB" altLang="zh-TW" sz="4800" dirty="0" smtClean="0">
                <a:solidFill>
                  <a:srgbClr val="FF9900"/>
                </a:solidFill>
                <a:latin typeface="Trajan Pro" pitchFamily="18" charset="0"/>
                <a:ea typeface="新細明體" pitchFamily="18" charset="-120"/>
              </a:rPr>
              <a:t> </a:t>
            </a:r>
            <a:br>
              <a:rPr lang="en-GB" altLang="zh-TW" sz="4800" dirty="0" smtClean="0">
                <a:solidFill>
                  <a:srgbClr val="FF9900"/>
                </a:solidFill>
                <a:latin typeface="Trajan Pro" pitchFamily="18" charset="0"/>
                <a:ea typeface="新細明體" pitchFamily="18" charset="-120"/>
              </a:rPr>
            </a:br>
            <a:r>
              <a:rPr lang="en-GB" altLang="zh-TW" sz="4800" dirty="0" smtClean="0">
                <a:solidFill>
                  <a:srgbClr val="003366"/>
                </a:solidFill>
                <a:latin typeface="Trajan Pro" pitchFamily="18" charset="0"/>
                <a:ea typeface="新細明體" pitchFamily="18" charset="-120"/>
              </a:rPr>
              <a:t>R</a:t>
            </a:r>
            <a:r>
              <a:rPr lang="en-GB" altLang="zh-TW" sz="4800" dirty="0" smtClean="0">
                <a:solidFill>
                  <a:schemeClr val="hlink"/>
                </a:solidFill>
                <a:latin typeface="Trajan Pro" pitchFamily="18" charset="0"/>
                <a:ea typeface="新細明體" pitchFamily="18" charset="-120"/>
              </a:rPr>
              <a:t>esearch</a:t>
            </a:r>
            <a:r>
              <a:rPr lang="en-GB" altLang="zh-TW" sz="4800" dirty="0" smtClean="0">
                <a:solidFill>
                  <a:srgbClr val="FF9900"/>
                </a:solidFill>
                <a:latin typeface="Trajan Pro" pitchFamily="18" charset="0"/>
                <a:ea typeface="新細明體" pitchFamily="18" charset="-120"/>
              </a:rPr>
              <a:t> </a:t>
            </a:r>
            <a:r>
              <a:rPr lang="en-GB" altLang="zh-TW" sz="4800" dirty="0" smtClean="0">
                <a:solidFill>
                  <a:srgbClr val="003366"/>
                </a:solidFill>
                <a:latin typeface="Trajan Pro" pitchFamily="18" charset="0"/>
                <a:ea typeface="新細明體" pitchFamily="18" charset="-120"/>
              </a:rPr>
              <a:t>R</a:t>
            </a:r>
            <a:r>
              <a:rPr lang="en-GB" altLang="zh-TW" sz="4800" dirty="0" smtClean="0">
                <a:solidFill>
                  <a:schemeClr val="hlink"/>
                </a:solidFill>
                <a:latin typeface="Trajan Pro" pitchFamily="18" charset="0"/>
                <a:ea typeface="新細明體" pitchFamily="18" charset="-120"/>
              </a:rPr>
              <a:t>esource</a:t>
            </a:r>
            <a:r>
              <a:rPr lang="en-GB" altLang="zh-TW" sz="4800" dirty="0" smtClean="0">
                <a:solidFill>
                  <a:srgbClr val="FF9900"/>
                </a:solidFill>
                <a:latin typeface="Trajan Pro" pitchFamily="18" charset="0"/>
                <a:ea typeface="新細明體" pitchFamily="18" charset="-120"/>
              </a:rPr>
              <a:t> </a:t>
            </a:r>
            <a:r>
              <a:rPr lang="en-GB" altLang="zh-TW" sz="4800" dirty="0" smtClean="0">
                <a:solidFill>
                  <a:srgbClr val="003366"/>
                </a:solidFill>
                <a:latin typeface="Trajan Pro" pitchFamily="18" charset="0"/>
                <a:ea typeface="新細明體" pitchFamily="18" charset="-120"/>
              </a:rPr>
              <a:t>A</a:t>
            </a:r>
            <a:r>
              <a:rPr lang="en-GB" altLang="zh-TW" sz="4800" dirty="0" smtClean="0">
                <a:solidFill>
                  <a:schemeClr val="hlink"/>
                </a:solidFill>
                <a:latin typeface="Trajan Pro" pitchFamily="18" charset="0"/>
                <a:ea typeface="新細明體" pitchFamily="18" charset="-120"/>
              </a:rPr>
              <a:t>llocation</a:t>
            </a:r>
          </a:p>
        </p:txBody>
      </p:sp>
      <p:sp>
        <p:nvSpPr>
          <p:cNvPr id="851971" name="Rectangle 3"/>
          <p:cNvSpPr>
            <a:spLocks noGrp="1" noChangeArrowheads="1"/>
          </p:cNvSpPr>
          <p:nvPr>
            <p:ph idx="1"/>
          </p:nvPr>
        </p:nvSpPr>
        <p:spPr>
          <a:xfrm>
            <a:off x="457200" y="4581128"/>
            <a:ext cx="8229600" cy="1008112"/>
          </a:xfrm>
        </p:spPr>
        <p:txBody>
          <a:bodyPr lIns="0" tIns="0" rIns="0" bIns="0">
            <a:normAutofit fontScale="85000" lnSpcReduction="20000"/>
          </a:bodyPr>
          <a:lstStyle/>
          <a:p>
            <a:pPr eaLnBrk="1" hangingPunct="1">
              <a:lnSpc>
                <a:spcPct val="80000"/>
              </a:lnSpc>
            </a:pPr>
            <a:endParaRPr lang="en-GB" altLang="zh-TW" sz="2600" dirty="0" smtClean="0">
              <a:latin typeface="Trajan Pro" pitchFamily="18" charset="0"/>
              <a:ea typeface="PMingLiU" charset="-120"/>
            </a:endParaRPr>
          </a:p>
          <a:p>
            <a:pPr eaLnBrk="1" hangingPunct="1">
              <a:lnSpc>
                <a:spcPct val="80000"/>
              </a:lnSpc>
            </a:pPr>
            <a:endParaRPr lang="en-GB" altLang="zh-TW" sz="1400" dirty="0" smtClean="0">
              <a:latin typeface="Trajan Pro" pitchFamily="18" charset="0"/>
              <a:ea typeface="PMingLiU" charset="-120"/>
            </a:endParaRPr>
          </a:p>
          <a:p>
            <a:pPr algn="ctr" eaLnBrk="1" hangingPunct="1">
              <a:lnSpc>
                <a:spcPct val="80000"/>
              </a:lnSpc>
              <a:buNone/>
            </a:pPr>
            <a:r>
              <a:rPr lang="en-GB" altLang="zh-TW" sz="2000" dirty="0" smtClean="0">
                <a:latin typeface="Trajan Pro" pitchFamily="18" charset="0"/>
                <a:ea typeface="PMingLiU" charset="-120"/>
              </a:rPr>
              <a:t>John </a:t>
            </a:r>
            <a:r>
              <a:rPr lang="en-GB" altLang="zh-TW" sz="2000" dirty="0" err="1" smtClean="0">
                <a:latin typeface="Trajan Pro" pitchFamily="18" charset="0"/>
                <a:ea typeface="PMingLiU" charset="-120"/>
              </a:rPr>
              <a:t>Gittins</a:t>
            </a:r>
            <a:r>
              <a:rPr lang="en-GB" altLang="zh-TW" sz="2000" dirty="0" smtClean="0">
                <a:latin typeface="Trajan Pro" pitchFamily="18" charset="0"/>
                <a:ea typeface="PMingLiU" charset="-120"/>
              </a:rPr>
              <a:t>, Bert Chen, </a:t>
            </a:r>
            <a:r>
              <a:rPr lang="en-GB" altLang="zh-TW" sz="2000" dirty="0" err="1" smtClean="0">
                <a:latin typeface="Trajan Pro" pitchFamily="18" charset="0"/>
                <a:ea typeface="PMingLiU" charset="-120"/>
              </a:rPr>
              <a:t>Jiun-yu</a:t>
            </a:r>
            <a:r>
              <a:rPr lang="en-GB" altLang="zh-TW" sz="2000" dirty="0" smtClean="0">
                <a:latin typeface="Trajan Pro" pitchFamily="18" charset="0"/>
                <a:ea typeface="PMingLiU" charset="-120"/>
              </a:rPr>
              <a:t> Yu</a:t>
            </a:r>
            <a:r>
              <a:rPr lang="en-GB" altLang="zh-TW" sz="2000" smtClean="0">
                <a:latin typeface="Trajan Pro" pitchFamily="18" charset="0"/>
                <a:ea typeface="PMingLiU" charset="-120"/>
              </a:rPr>
              <a:t>, </a:t>
            </a:r>
          </a:p>
          <a:p>
            <a:pPr algn="ctr" eaLnBrk="1" hangingPunct="1">
              <a:lnSpc>
                <a:spcPct val="80000"/>
              </a:lnSpc>
              <a:buNone/>
            </a:pPr>
            <a:r>
              <a:rPr lang="en-GB" altLang="zh-TW" sz="2000" smtClean="0">
                <a:latin typeface="Trajan Pro" pitchFamily="18" charset="0"/>
                <a:ea typeface="PMingLiU" charset="-120"/>
              </a:rPr>
              <a:t>Charis</a:t>
            </a:r>
            <a:r>
              <a:rPr lang="en-GB" altLang="zh-TW" sz="2000" dirty="0" smtClean="0">
                <a:latin typeface="Trajan Pro" pitchFamily="18" charset="0"/>
                <a:ea typeface="PMingLiU" charset="-120"/>
              </a:rPr>
              <a:t> </a:t>
            </a:r>
            <a:r>
              <a:rPr lang="en-GB" altLang="zh-TW" sz="2000" dirty="0" err="1" smtClean="0">
                <a:latin typeface="Trajan Pro" pitchFamily="18" charset="0"/>
                <a:ea typeface="PMingLiU" charset="-120"/>
              </a:rPr>
              <a:t>Charalambous</a:t>
            </a:r>
            <a:r>
              <a:rPr lang="en-GB" altLang="zh-TW" sz="2000" dirty="0" smtClean="0">
                <a:latin typeface="Trajan Pro" pitchFamily="18" charset="0"/>
                <a:ea typeface="PMingLiU" charset="-120"/>
              </a:rPr>
              <a:t>, </a:t>
            </a:r>
            <a:r>
              <a:rPr lang="en-GB" altLang="zh-TW" sz="2000" dirty="0" err="1" smtClean="0">
                <a:latin typeface="Trajan Pro" pitchFamily="18" charset="0"/>
                <a:ea typeface="PMingLiU" charset="-120"/>
              </a:rPr>
              <a:t>Shuo</a:t>
            </a:r>
            <a:r>
              <a:rPr lang="en-GB" altLang="zh-TW" sz="2000" dirty="0" smtClean="0">
                <a:latin typeface="Trajan Pro" pitchFamily="18" charset="0"/>
                <a:ea typeface="PMingLiU" charset="-120"/>
              </a:rPr>
              <a:t> </a:t>
            </a:r>
            <a:r>
              <a:rPr lang="en-GB" altLang="zh-TW" sz="2000" dirty="0" err="1" smtClean="0">
                <a:latin typeface="Trajan Pro" pitchFamily="18" charset="0"/>
                <a:ea typeface="PMingLiU" charset="-120"/>
              </a:rPr>
              <a:t>Qu</a:t>
            </a:r>
            <a:r>
              <a:rPr lang="en-GB" altLang="zh-TW" sz="2000" dirty="0" smtClean="0">
                <a:latin typeface="Trajan Pro" pitchFamily="18" charset="0"/>
                <a:ea typeface="PMingLiU" charset="-120"/>
              </a:rPr>
              <a:t> </a:t>
            </a:r>
          </a:p>
          <a:p>
            <a:pPr algn="ctr" eaLnBrk="1" hangingPunct="1">
              <a:lnSpc>
                <a:spcPct val="80000"/>
              </a:lnSpc>
              <a:buNone/>
            </a:pPr>
            <a:r>
              <a:rPr lang="en-GB" altLang="zh-TW" sz="2000" dirty="0" smtClean="0">
                <a:latin typeface="Trajan Pro" pitchFamily="18" charset="0"/>
                <a:ea typeface="PMingLiU" charset="-120"/>
              </a:rPr>
              <a:t>and Anne-Marie </a:t>
            </a:r>
            <a:r>
              <a:rPr lang="en-GB" altLang="zh-TW" sz="2000" dirty="0" err="1" smtClean="0">
                <a:latin typeface="Trajan Pro" pitchFamily="18" charset="0"/>
                <a:ea typeface="PMingLiU" charset="-120"/>
              </a:rPr>
              <a:t>Oreskovich</a:t>
            </a:r>
            <a:endParaRPr lang="en-GB" altLang="zh-TW" sz="2000" dirty="0" smtClean="0">
              <a:latin typeface="Trajan Pro" pitchFamily="18" charset="0"/>
              <a:ea typeface="PMingLiU" charset="-120"/>
            </a:endParaRPr>
          </a:p>
          <a:p>
            <a:pPr algn="ctr" eaLnBrk="1" hangingPunct="1">
              <a:lnSpc>
                <a:spcPct val="80000"/>
              </a:lnSpc>
            </a:pPr>
            <a:endParaRPr lang="en-GB" altLang="zh-TW" sz="2000" dirty="0" smtClean="0">
              <a:latin typeface="Trajan Pro" pitchFamily="18" charset="0"/>
              <a:ea typeface="PMingLiU" charset="-120"/>
            </a:endParaRPr>
          </a:p>
        </p:txBody>
      </p:sp>
      <p:sp>
        <p:nvSpPr>
          <p:cNvPr id="5" name="Rectangle 222"/>
          <p:cNvSpPr>
            <a:spLocks noGrp="1" noChangeArrowheads="1"/>
          </p:cNvSpPr>
          <p:nvPr>
            <p:ph type="sldNum" sz="quarter" idx="10"/>
          </p:nvPr>
        </p:nvSpPr>
        <p:spPr/>
        <p:txBody>
          <a:bodyPr/>
          <a:lstStyle/>
          <a:p>
            <a:pPr>
              <a:defRPr/>
            </a:pPr>
            <a:fld id="{15CA7474-3B6E-4789-92EB-126DAA77EB23}" type="slidenum">
              <a:rPr lang="en-US">
                <a:solidFill>
                  <a:srgbClr val="FFFFFF"/>
                </a:solidFill>
              </a:rPr>
              <a:pPr>
                <a:defRPr/>
              </a:pPr>
              <a:t>12</a:t>
            </a:fld>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pPr eaLnBrk="1" hangingPunct="1">
              <a:defRPr/>
            </a:pPr>
            <a:r>
              <a:rPr lang="en-GB" sz="4800" dirty="0" smtClean="0"/>
              <a:t>PURPOSE OF OPRRA</a:t>
            </a:r>
          </a:p>
        </p:txBody>
      </p:sp>
      <p:sp>
        <p:nvSpPr>
          <p:cNvPr id="855043" name="Rectangle 3"/>
          <p:cNvSpPr>
            <a:spLocks noGrp="1" noChangeArrowheads="1"/>
          </p:cNvSpPr>
          <p:nvPr>
            <p:ph idx="1"/>
          </p:nvPr>
        </p:nvSpPr>
        <p:spPr/>
        <p:txBody>
          <a:bodyPr/>
          <a:lstStyle/>
          <a:p>
            <a:pPr algn="just" eaLnBrk="1" hangingPunct="1">
              <a:lnSpc>
                <a:spcPct val="90000"/>
              </a:lnSpc>
              <a:defRPr/>
            </a:pPr>
            <a:r>
              <a:rPr lang="en-GB" sz="2800" dirty="0" smtClean="0"/>
              <a:t>OPRRA models the relationships between profitability and effort allocations to the successive early stages of a pharmaceutical research project, to assist management in finding allocations which are both feasible and profitable.</a:t>
            </a:r>
          </a:p>
          <a:p>
            <a:pPr algn="just" eaLnBrk="1" hangingPunct="1">
              <a:lnSpc>
                <a:spcPct val="90000"/>
              </a:lnSpc>
              <a:defRPr/>
            </a:pPr>
            <a:r>
              <a:rPr lang="en-GB" sz="2800" dirty="0" smtClean="0"/>
              <a:t>OPRRA can be used to model individual projects, and to investigate the consequences of different allocations across a portfolio of projects.</a:t>
            </a:r>
          </a:p>
        </p:txBody>
      </p:sp>
      <p:sp>
        <p:nvSpPr>
          <p:cNvPr id="4" name="Slide Number Placeholder 3"/>
          <p:cNvSpPr>
            <a:spLocks noGrp="1"/>
          </p:cNvSpPr>
          <p:nvPr>
            <p:ph type="sldNum" sz="quarter" idx="12"/>
          </p:nvPr>
        </p:nvSpPr>
        <p:spPr/>
        <p:txBody>
          <a:bodyPr/>
          <a:lstStyle/>
          <a:p>
            <a:pPr>
              <a:defRPr/>
            </a:pPr>
            <a:fld id="{E9138281-6BBE-463A-92B8-CE4168B05B06}" type="slidenum">
              <a:rPr lang="en-US">
                <a:solidFill>
                  <a:srgbClr val="FFFFFF"/>
                </a:solidFill>
              </a:rPr>
              <a:pPr>
                <a:defRPr/>
              </a:pPr>
              <a:t>13</a:t>
            </a:fld>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AB60FB-F3C5-43FF-916C-ADD8025C3B21}" type="slidenum">
              <a:rPr lang="en-US">
                <a:solidFill>
                  <a:srgbClr val="FFFFFF"/>
                </a:solidFill>
              </a:rPr>
              <a:pPr>
                <a:defRPr/>
              </a:pPr>
              <a:t>14</a:t>
            </a:fld>
            <a:endParaRPr lang="en-US">
              <a:solidFill>
                <a:srgbClr val="FFFFFF"/>
              </a:solidFill>
            </a:endParaRPr>
          </a:p>
        </p:txBody>
      </p:sp>
      <p:sp>
        <p:nvSpPr>
          <p:cNvPr id="859138" name="Rectangle 2"/>
          <p:cNvSpPr>
            <a:spLocks noGrp="1" noChangeArrowheads="1"/>
          </p:cNvSpPr>
          <p:nvPr>
            <p:ph type="title"/>
          </p:nvPr>
        </p:nvSpPr>
        <p:spPr/>
        <p:txBody>
          <a:bodyPr/>
          <a:lstStyle/>
          <a:p>
            <a:pPr eaLnBrk="1" hangingPunct="1">
              <a:defRPr/>
            </a:pPr>
            <a:r>
              <a:rPr lang="en-GB" sz="4800" dirty="0" smtClean="0">
                <a:solidFill>
                  <a:srgbClr val="003366"/>
                </a:solidFill>
              </a:rPr>
              <a:t>Inputs for each Project</a:t>
            </a:r>
            <a:r>
              <a:rPr lang="en-GB" dirty="0" smtClean="0">
                <a:solidFill>
                  <a:srgbClr val="003366"/>
                </a:solidFill>
                <a:latin typeface="Trajan Pro" pitchFamily="18" charset="0"/>
              </a:rPr>
              <a:t>	</a:t>
            </a:r>
            <a:endParaRPr lang="en-GB" dirty="0" smtClean="0">
              <a:solidFill>
                <a:srgbClr val="FF9900"/>
              </a:solidFill>
            </a:endParaRPr>
          </a:p>
        </p:txBody>
      </p:sp>
      <p:sp>
        <p:nvSpPr>
          <p:cNvPr id="859139" name="Rectangle 3"/>
          <p:cNvSpPr>
            <a:spLocks noGrp="1" noChangeArrowheads="1"/>
          </p:cNvSpPr>
          <p:nvPr>
            <p:ph type="body" idx="1"/>
          </p:nvPr>
        </p:nvSpPr>
        <p:spPr>
          <a:xfrm>
            <a:off x="549275" y="1916832"/>
            <a:ext cx="7929563" cy="4156943"/>
          </a:xfrm>
        </p:spPr>
        <p:txBody>
          <a:bodyPr>
            <a:normAutofit/>
          </a:bodyPr>
          <a:lstStyle/>
          <a:p>
            <a:pPr algn="just" eaLnBrk="1" hangingPunct="1">
              <a:lnSpc>
                <a:spcPct val="80000"/>
              </a:lnSpc>
              <a:defRPr/>
            </a:pPr>
            <a:r>
              <a:rPr lang="en-GB" sz="2400" dirty="0" smtClean="0"/>
              <a:t>Values and Costs.</a:t>
            </a:r>
          </a:p>
          <a:p>
            <a:pPr algn="just" eaLnBrk="1" hangingPunct="1">
              <a:lnSpc>
                <a:spcPct val="80000"/>
              </a:lnSpc>
              <a:defRPr/>
            </a:pPr>
            <a:r>
              <a:rPr lang="en-GB" sz="2400" dirty="0" smtClean="0"/>
              <a:t>Bench-mark Success Probabilities and Durations for Discovery Stages and Clinical Trials Phases.</a:t>
            </a:r>
          </a:p>
          <a:p>
            <a:pPr algn="just" eaLnBrk="1" hangingPunct="1">
              <a:lnSpc>
                <a:spcPct val="80000"/>
              </a:lnSpc>
              <a:defRPr/>
            </a:pPr>
            <a:r>
              <a:rPr lang="en-GB" sz="2400" dirty="0" smtClean="0"/>
              <a:t>Bench-mark Allocations of Scientists for the Discovery (</a:t>
            </a:r>
            <a:r>
              <a:rPr lang="en-GB" sz="2400" dirty="0" err="1" smtClean="0"/>
              <a:t>ie</a:t>
            </a:r>
            <a:r>
              <a:rPr lang="en-GB" sz="2400" dirty="0" smtClean="0"/>
              <a:t> Preclinical) Stages.</a:t>
            </a:r>
          </a:p>
          <a:p>
            <a:pPr algn="just" eaLnBrk="1" hangingPunct="1">
              <a:lnSpc>
                <a:spcPct val="80000"/>
              </a:lnSpc>
              <a:defRPr/>
            </a:pPr>
            <a:r>
              <a:rPr lang="en-GB" sz="2400" dirty="0" smtClean="0"/>
              <a:t>Judgements on the relationship between Rate of Progress and Number of Scientists allocated. </a:t>
            </a:r>
          </a:p>
          <a:p>
            <a:pPr algn="just" eaLnBrk="1" hangingPunct="1">
              <a:lnSpc>
                <a:spcPct val="80000"/>
              </a:lnSpc>
              <a:defRPr/>
            </a:pPr>
            <a:r>
              <a:rPr lang="en-GB" sz="2400" dirty="0" smtClean="0"/>
              <a:t> Judgements on the extent and likely impact of Competitive Developments in other Companies. </a:t>
            </a:r>
          </a:p>
          <a:p>
            <a:pPr algn="just" eaLnBrk="1" hangingPunct="1">
              <a:lnSpc>
                <a:spcPct val="80000"/>
              </a:lnSpc>
              <a:buFont typeface="Wingdings" pitchFamily="2" charset="2"/>
              <a:buNone/>
              <a:defRPr/>
            </a:pPr>
            <a:r>
              <a:rPr lang="en-GB" sz="2400" dirty="0" smtClean="0"/>
              <a:t>	These may be entered as probability distributions, allowing for uncertainty, which may be very high</a:t>
            </a:r>
            <a:r>
              <a:rPr lang="en-GB" sz="2400" dirty="0" smtClean="0">
                <a:latin typeface="Trajan Pro" pitchFamily="18" charset="0"/>
              </a:rPr>
              <a:t>.</a:t>
            </a:r>
            <a:r>
              <a:rPr lang="en-GB" sz="2400" dirty="0" smtClean="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457200" y="274638"/>
            <a:ext cx="8229600" cy="1570186"/>
          </a:xfrm>
        </p:spPr>
        <p:txBody>
          <a:bodyPr>
            <a:normAutofit/>
          </a:bodyPr>
          <a:lstStyle/>
          <a:p>
            <a:pPr eaLnBrk="1" hangingPunct="1">
              <a:defRPr/>
            </a:pPr>
            <a:r>
              <a:rPr lang="en-GB" sz="4800" dirty="0" smtClean="0"/>
              <a:t>Value of OPRRA to Research Managers</a:t>
            </a:r>
          </a:p>
        </p:txBody>
      </p:sp>
      <p:sp>
        <p:nvSpPr>
          <p:cNvPr id="857091" name="Rectangle 3"/>
          <p:cNvSpPr>
            <a:spLocks noGrp="1" noChangeArrowheads="1"/>
          </p:cNvSpPr>
          <p:nvPr>
            <p:ph idx="1"/>
          </p:nvPr>
        </p:nvSpPr>
        <p:spPr>
          <a:xfrm>
            <a:off x="468313" y="2348880"/>
            <a:ext cx="8229600" cy="3960440"/>
          </a:xfrm>
        </p:spPr>
        <p:txBody>
          <a:bodyPr>
            <a:normAutofit/>
          </a:bodyPr>
          <a:lstStyle/>
          <a:p>
            <a:pPr algn="just" eaLnBrk="1" hangingPunct="1">
              <a:lnSpc>
                <a:spcPct val="90000"/>
              </a:lnSpc>
              <a:defRPr/>
            </a:pPr>
            <a:r>
              <a:rPr lang="en-GB" sz="2600" dirty="0" smtClean="0"/>
              <a:t>It is difficult to achieve the right balance between the urgency of making progress and the potential loss of efficiency with too large a team size on a project. </a:t>
            </a:r>
          </a:p>
          <a:p>
            <a:pPr algn="just" eaLnBrk="1" hangingPunct="1">
              <a:lnSpc>
                <a:spcPct val="90000"/>
              </a:lnSpc>
              <a:defRPr/>
            </a:pPr>
            <a:r>
              <a:rPr lang="en-GB" sz="2600" dirty="0" smtClean="0"/>
              <a:t>Competition obviously has an influence on how this balance should be struck, but it is not so obvious what this influence is. It could either lead to allocating more or fewer scientists to a project.</a:t>
            </a:r>
          </a:p>
          <a:p>
            <a:pPr algn="just" eaLnBrk="1" hangingPunct="1">
              <a:lnSpc>
                <a:spcPct val="90000"/>
              </a:lnSpc>
              <a:defRPr/>
            </a:pPr>
            <a:r>
              <a:rPr lang="en-GB" sz="2600" dirty="0" smtClean="0"/>
              <a:t>OPRRA analyses these factors. Frequently this results in a very large increase in profitability. </a:t>
            </a:r>
          </a:p>
          <a:p>
            <a:pPr eaLnBrk="1" hangingPunct="1">
              <a:lnSpc>
                <a:spcPct val="90000"/>
              </a:lnSpc>
              <a:buFont typeface="Wingdings" pitchFamily="2" charset="2"/>
              <a:buNone/>
              <a:defRPr/>
            </a:pPr>
            <a:endParaRPr lang="en-GB" sz="2800" dirty="0" smtClean="0"/>
          </a:p>
        </p:txBody>
      </p:sp>
      <p:sp>
        <p:nvSpPr>
          <p:cNvPr id="4" name="Slide Number Placeholder 3"/>
          <p:cNvSpPr>
            <a:spLocks noGrp="1"/>
          </p:cNvSpPr>
          <p:nvPr>
            <p:ph type="sldNum" sz="quarter" idx="12"/>
          </p:nvPr>
        </p:nvSpPr>
        <p:spPr/>
        <p:txBody>
          <a:bodyPr/>
          <a:lstStyle/>
          <a:p>
            <a:pPr>
              <a:defRPr/>
            </a:pPr>
            <a:fld id="{2C5353C6-33B0-47AB-AB62-41E4B0BB010E}" type="slidenum">
              <a:rPr lang="en-US">
                <a:solidFill>
                  <a:srgbClr val="FFFFFF"/>
                </a:solidFill>
              </a:rPr>
              <a:pPr>
                <a:defRPr/>
              </a:pPr>
              <a:t>15</a:t>
            </a:fld>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D487E98-8E5C-4D1E-B4B9-122B03BF032B}" type="slidenum">
              <a:rPr lang="en-US">
                <a:solidFill>
                  <a:srgbClr val="FFFFFF"/>
                </a:solidFill>
              </a:rPr>
              <a:pPr>
                <a:defRPr/>
              </a:pPr>
              <a:t>16</a:t>
            </a:fld>
            <a:endParaRPr lang="en-US">
              <a:solidFill>
                <a:srgbClr val="FFFFFF"/>
              </a:solidFill>
            </a:endParaRPr>
          </a:p>
        </p:txBody>
      </p:sp>
      <p:sp>
        <p:nvSpPr>
          <p:cNvPr id="858114" name="Rectangle 2"/>
          <p:cNvSpPr>
            <a:spLocks noGrp="1" noChangeArrowheads="1"/>
          </p:cNvSpPr>
          <p:nvPr>
            <p:ph type="title"/>
          </p:nvPr>
        </p:nvSpPr>
        <p:spPr>
          <a:xfrm>
            <a:off x="457200" y="274638"/>
            <a:ext cx="8229600" cy="1930226"/>
          </a:xfrm>
        </p:spPr>
        <p:txBody>
          <a:bodyPr>
            <a:normAutofit/>
          </a:bodyPr>
          <a:lstStyle/>
          <a:p>
            <a:pPr eaLnBrk="1" hangingPunct="1">
              <a:defRPr/>
            </a:pPr>
            <a:r>
              <a:rPr lang="en-GB" sz="4800" dirty="0" smtClean="0"/>
              <a:t>Value of OPRRA to Research Managers, continued…</a:t>
            </a:r>
          </a:p>
        </p:txBody>
      </p:sp>
      <p:sp>
        <p:nvSpPr>
          <p:cNvPr id="858115" name="Rectangle 3"/>
          <p:cNvSpPr>
            <a:spLocks noGrp="1" noChangeArrowheads="1"/>
          </p:cNvSpPr>
          <p:nvPr>
            <p:ph type="body" idx="1"/>
          </p:nvPr>
        </p:nvSpPr>
        <p:spPr>
          <a:xfrm>
            <a:off x="457200" y="2564904"/>
            <a:ext cx="8229600" cy="3960440"/>
          </a:xfrm>
        </p:spPr>
        <p:txBody>
          <a:bodyPr/>
          <a:lstStyle/>
          <a:p>
            <a:pPr algn="just" eaLnBrk="1" hangingPunct="1">
              <a:buClr>
                <a:schemeClr val="tx1"/>
              </a:buClr>
              <a:buFontTx/>
              <a:buChar char="•"/>
              <a:defRPr/>
            </a:pPr>
            <a:r>
              <a:rPr lang="en-GB" sz="2400" dirty="0" smtClean="0"/>
              <a:t>For a portfolio of projects it allows allocation plans to be evaluated in terms of </a:t>
            </a:r>
          </a:p>
          <a:p>
            <a:pPr lvl="1" algn="just" eaLnBrk="1" hangingPunct="1">
              <a:buClr>
                <a:schemeClr val="tx1"/>
              </a:buClr>
              <a:buFontTx/>
              <a:buNone/>
              <a:defRPr/>
            </a:pPr>
            <a:r>
              <a:rPr lang="en-GB" sz="2000" dirty="0" smtClean="0"/>
              <a:t>	</a:t>
            </a:r>
            <a:r>
              <a:rPr lang="en-GB" sz="2400" dirty="0" smtClean="0"/>
              <a:t>profitability,</a:t>
            </a:r>
          </a:p>
          <a:p>
            <a:pPr lvl="1" algn="just" eaLnBrk="1" hangingPunct="1">
              <a:buClr>
                <a:schemeClr val="tx1"/>
              </a:buClr>
              <a:buFontTx/>
              <a:buNone/>
              <a:defRPr/>
            </a:pPr>
            <a:r>
              <a:rPr lang="en-GB" sz="2400" dirty="0" smtClean="0"/>
              <a:t>	riskiness,</a:t>
            </a:r>
          </a:p>
          <a:p>
            <a:pPr lvl="1" algn="just" eaLnBrk="1" hangingPunct="1">
              <a:buClr>
                <a:schemeClr val="tx1"/>
              </a:buClr>
              <a:buFontTx/>
              <a:buNone/>
              <a:defRPr/>
            </a:pPr>
            <a:r>
              <a:rPr lang="en-GB" sz="2400" dirty="0" smtClean="0"/>
              <a:t>	and effective use of available resources.</a:t>
            </a:r>
          </a:p>
          <a:p>
            <a:pPr algn="just" eaLnBrk="1" hangingPunct="1">
              <a:buClr>
                <a:schemeClr val="tx1"/>
              </a:buClr>
              <a:buFontTx/>
              <a:buChar char="•"/>
              <a:defRPr/>
            </a:pPr>
            <a:r>
              <a:rPr lang="en-GB" sz="2400" dirty="0" smtClean="0"/>
              <a:t>This is done by fairly sophisticated simulation and sensitivity analysis, with guidance from the profit maximisation calculations for individual projects.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 a Candidate Drug</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lgn="just">
              <a:buNone/>
            </a:pPr>
            <a:r>
              <a:rPr lang="en-GB" dirty="0" smtClean="0"/>
              <a:t>	The process of discovering a CD is modelled as five largely consecutive stages.</a:t>
            </a:r>
          </a:p>
          <a:p>
            <a:pPr marL="514350" indent="-514350" algn="just">
              <a:buFont typeface="+mj-lt"/>
              <a:buAutoNum type="arabicPeriod"/>
            </a:pPr>
            <a:r>
              <a:rPr lang="en-GB" dirty="0" smtClean="0"/>
              <a:t>Target Identification.</a:t>
            </a:r>
          </a:p>
          <a:p>
            <a:pPr marL="514350" indent="-514350" algn="just">
              <a:buFont typeface="+mj-lt"/>
              <a:buAutoNum type="arabicPeriod"/>
            </a:pPr>
            <a:r>
              <a:rPr lang="en-GB" dirty="0" smtClean="0"/>
              <a:t>Looking for a Lead Series.</a:t>
            </a:r>
          </a:p>
          <a:p>
            <a:pPr marL="514350" indent="-514350" algn="just">
              <a:buFont typeface="+mj-lt"/>
              <a:buAutoNum type="arabicPeriod"/>
            </a:pPr>
            <a:r>
              <a:rPr lang="en-GB" dirty="0" smtClean="0"/>
              <a:t>Looking for a backup LS.</a:t>
            </a:r>
          </a:p>
          <a:p>
            <a:pPr marL="514350" indent="-514350" algn="just">
              <a:buFont typeface="+mj-lt"/>
              <a:buAutoNum type="arabicPeriod"/>
            </a:pPr>
            <a:r>
              <a:rPr lang="en-GB" dirty="0" smtClean="0"/>
              <a:t>Looking for a first CD in a LS (or </a:t>
            </a:r>
            <a:r>
              <a:rPr lang="en-GB" i="1" dirty="0" smtClean="0"/>
              <a:t>optimising</a:t>
            </a:r>
            <a:r>
              <a:rPr lang="en-GB" dirty="0" smtClean="0"/>
              <a:t> the LS).</a:t>
            </a:r>
          </a:p>
          <a:p>
            <a:pPr marL="514350" indent="-514350" algn="just">
              <a:buFont typeface="+mj-lt"/>
              <a:buAutoNum type="arabicPeriod"/>
            </a:pPr>
            <a:r>
              <a:rPr lang="en-GB" dirty="0" smtClean="0"/>
              <a:t>Looking for a backup CD in a LS which has already provided one or more CDs.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rmAutofit/>
          </a:bodyPr>
          <a:lstStyle/>
          <a:p>
            <a:r>
              <a:rPr lang="en-GB" dirty="0" smtClean="0"/>
              <a:t>Profitability Index (PI) </a:t>
            </a:r>
            <a:br>
              <a:rPr lang="en-GB" dirty="0" smtClean="0"/>
            </a:br>
            <a:r>
              <a:rPr lang="en-GB" dirty="0" smtClean="0"/>
              <a:t>(</a:t>
            </a:r>
            <a:r>
              <a:rPr lang="en-GB" dirty="0" err="1" smtClean="0"/>
              <a:t>Brealey</a:t>
            </a:r>
            <a:r>
              <a:rPr lang="en-GB" dirty="0" smtClean="0"/>
              <a:t>, Myers and Marcus, 2009)</a:t>
            </a:r>
            <a:endParaRPr lang="en-GB" dirty="0"/>
          </a:p>
        </p:txBody>
      </p:sp>
      <p:sp>
        <p:nvSpPr>
          <p:cNvPr id="3" name="Content Placeholder 2"/>
          <p:cNvSpPr>
            <a:spLocks noGrp="1"/>
          </p:cNvSpPr>
          <p:nvPr>
            <p:ph idx="1"/>
          </p:nvPr>
        </p:nvSpPr>
        <p:spPr/>
        <p:txBody>
          <a:bodyPr/>
          <a:lstStyle/>
          <a:p>
            <a:pPr>
              <a:buNone/>
            </a:pPr>
            <a:r>
              <a:rPr lang="en-GB" dirty="0" smtClean="0"/>
              <a:t>	</a:t>
            </a:r>
          </a:p>
          <a:p>
            <a:pPr>
              <a:buNone/>
            </a:pPr>
            <a:endParaRPr lang="en-GB" dirty="0" smtClean="0"/>
          </a:p>
          <a:p>
            <a:pPr algn="just">
              <a:buNone/>
            </a:pPr>
            <a:r>
              <a:rPr lang="en-GB" dirty="0" smtClean="0"/>
              <a:t>	OPRRA has a forwards induction algorithm which seeks to select CDs so as to maximise the profitability of a project as measured by </a:t>
            </a:r>
          </a:p>
          <a:p>
            <a:pPr>
              <a:buNone/>
            </a:pPr>
            <a:r>
              <a:rPr lang="en-GB" dirty="0" smtClean="0"/>
              <a:t>	Profitability Index  =  E(Reward)/E(Cost).</a:t>
            </a:r>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CD Selection FI Algorithm</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lgn="just">
              <a:buFont typeface="+mj-lt"/>
              <a:buAutoNum type="arabicPeriod"/>
            </a:pPr>
            <a:r>
              <a:rPr lang="en-GB" dirty="0" smtClean="0"/>
              <a:t>Decide a reference PI </a:t>
            </a:r>
            <a:r>
              <a:rPr lang="en-GB" dirty="0" err="1" smtClean="0"/>
              <a:t>PI</a:t>
            </a:r>
            <a:r>
              <a:rPr lang="en-GB" dirty="0" smtClean="0"/>
              <a:t>(ref).</a:t>
            </a:r>
          </a:p>
          <a:p>
            <a:pPr marL="514350" indent="-514350" algn="just">
              <a:buFont typeface="+mj-lt"/>
              <a:buAutoNum type="arabicPeriod"/>
            </a:pPr>
            <a:r>
              <a:rPr lang="en-GB" dirty="0" smtClean="0"/>
              <a:t>At the next decision point compare PI(new CD), PI(new LS) and PI(ref).</a:t>
            </a:r>
          </a:p>
          <a:p>
            <a:pPr marL="514350" indent="-514350" algn="just"/>
            <a:r>
              <a:rPr lang="en-GB" dirty="0" smtClean="0"/>
              <a:t>If PI(CD) is largest take a further CD from the ‘youngest’ current CD and go to Step 2.</a:t>
            </a:r>
          </a:p>
          <a:p>
            <a:pPr marL="514350" indent="-514350" algn="just"/>
            <a:r>
              <a:rPr lang="en-GB" dirty="0" smtClean="0"/>
              <a:t>If PI(LS) is largest optimise a further LS and if</a:t>
            </a:r>
          </a:p>
          <a:p>
            <a:pPr marL="514350" indent="-514350">
              <a:buNone/>
            </a:pPr>
            <a:r>
              <a:rPr lang="en-GB" dirty="0" smtClean="0"/>
              <a:t>	(a) this produces a CD then take it and go to    Step 2, or if                                                                    (b) it produces no CD then go to Step 2.</a:t>
            </a:r>
          </a:p>
          <a:p>
            <a:pPr marL="514350" indent="-514350" algn="just"/>
            <a:r>
              <a:rPr lang="en-GB" dirty="0" smtClean="0"/>
              <a:t>If PI(ref) is largest then stop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lstStyle/>
          <a:p>
            <a:r>
              <a:rPr lang="en-GB" dirty="0" smtClean="0"/>
              <a:t>Single Machine Scheduling</a:t>
            </a:r>
            <a:endParaRPr lang="en-GB" dirty="0"/>
          </a:p>
        </p:txBody>
      </p:sp>
      <p:sp>
        <p:nvSpPr>
          <p:cNvPr id="3" name="Content Placeholder 2"/>
          <p:cNvSpPr>
            <a:spLocks noGrp="1"/>
          </p:cNvSpPr>
          <p:nvPr>
            <p:ph idx="1"/>
          </p:nvPr>
        </p:nvSpPr>
        <p:spPr/>
        <p:txBody>
          <a:bodyPr/>
          <a:lstStyle/>
          <a:p>
            <a:pPr algn="just">
              <a:buNone/>
            </a:pPr>
            <a:r>
              <a:rPr lang="en-GB" dirty="0" smtClean="0"/>
              <a:t>	</a:t>
            </a:r>
          </a:p>
          <a:p>
            <a:pPr algn="just">
              <a:buNone/>
            </a:pPr>
            <a:r>
              <a:rPr lang="en-GB" dirty="0" smtClean="0"/>
              <a:t>   There are </a:t>
            </a:r>
            <a:r>
              <a:rPr lang="en-GB" i="1" dirty="0" smtClean="0"/>
              <a:t>n</a:t>
            </a:r>
            <a:r>
              <a:rPr lang="en-GB" dirty="0" smtClean="0"/>
              <a:t> jobs to be processed on a single machine. A cost </a:t>
            </a:r>
            <a:r>
              <a:rPr lang="en-GB" i="1" dirty="0" err="1" smtClean="0"/>
              <a:t>c</a:t>
            </a:r>
            <a:r>
              <a:rPr lang="en-GB" i="1" baseline="-25000" dirty="0" err="1" smtClean="0"/>
              <a:t>i</a:t>
            </a:r>
            <a:r>
              <a:rPr lang="en-GB" dirty="0" smtClean="0"/>
              <a:t> is incurred per unit of time until job </a:t>
            </a:r>
            <a:r>
              <a:rPr lang="en-GB" i="1" dirty="0" err="1" smtClean="0"/>
              <a:t>i</a:t>
            </a:r>
            <a:r>
              <a:rPr lang="en-GB" dirty="0" smtClean="0"/>
              <a:t> has been completed, and the service time  (or processing time) for job </a:t>
            </a:r>
            <a:r>
              <a:rPr lang="en-GB" i="1" dirty="0" err="1" smtClean="0"/>
              <a:t>i</a:t>
            </a:r>
            <a:r>
              <a:rPr lang="en-GB" dirty="0" smtClean="0"/>
              <a:t> is </a:t>
            </a:r>
            <a:r>
              <a:rPr lang="en-GB" i="1" dirty="0" err="1" smtClean="0"/>
              <a:t>s</a:t>
            </a:r>
            <a:r>
              <a:rPr lang="en-GB" i="1" baseline="-25000" dirty="0" err="1" smtClean="0"/>
              <a:t>i</a:t>
            </a:r>
            <a:r>
              <a:rPr lang="en-GB" dirty="0" smtClean="0"/>
              <a:t>. In what order should the jobs be processed so as to minimise the total cost? (Smith, 1956).</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Simplified Candidate Drug Selection Problem</a:t>
            </a:r>
            <a:endParaRPr lang="en-GB" dirty="0"/>
          </a:p>
        </p:txBody>
      </p:sp>
      <p:sp>
        <p:nvSpPr>
          <p:cNvPr id="3" name="Content Placeholder 2"/>
          <p:cNvSpPr>
            <a:spLocks noGrp="1"/>
          </p:cNvSpPr>
          <p:nvPr>
            <p:ph idx="1"/>
          </p:nvPr>
        </p:nvSpPr>
        <p:spPr>
          <a:xfrm>
            <a:off x="457200" y="1772816"/>
            <a:ext cx="8229600" cy="4353347"/>
          </a:xfrm>
        </p:spPr>
        <p:txBody>
          <a:bodyPr>
            <a:normAutofit lnSpcReduction="10000"/>
          </a:bodyPr>
          <a:lstStyle/>
          <a:p>
            <a:pPr algn="just">
              <a:buNone/>
            </a:pPr>
            <a:r>
              <a:rPr lang="en-GB" dirty="0" smtClean="0"/>
              <a:t>    In this simplified problem, we allow CDs to be selected from at most one LS. We also assume that whenever stage 4 is carried out stage 3 is carried out in parallel.</a:t>
            </a:r>
          </a:p>
          <a:p>
            <a:pPr algn="just">
              <a:buNone/>
            </a:pPr>
            <a:r>
              <a:rPr lang="en-GB" dirty="0" smtClean="0"/>
              <a:t>    The forwards induction algorithm proceeds as before except that after the first LS to be successfully optimised there is no longer the option to optimise a new LS.</a:t>
            </a:r>
          </a:p>
          <a:p>
            <a:pPr algn="just">
              <a:buNone/>
            </a:pPr>
            <a:r>
              <a:rPr lang="en-GB" dirty="0" smtClean="0"/>
              <a:t>	FI is optimal for the simplified problem.</a:t>
            </a:r>
          </a:p>
          <a:p>
            <a:pPr>
              <a:buNone/>
            </a:pPr>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lstStyle/>
          <a:p>
            <a:r>
              <a:rPr lang="en-GB" dirty="0" smtClean="0"/>
              <a:t>Problem 1</a:t>
            </a:r>
            <a:endParaRPr lang="en-GB" dirty="0"/>
          </a:p>
        </p:txBody>
      </p:sp>
      <p:sp>
        <p:nvSpPr>
          <p:cNvPr id="3" name="Content Placeholder 2"/>
          <p:cNvSpPr>
            <a:spLocks noGrp="1"/>
          </p:cNvSpPr>
          <p:nvPr>
            <p:ph idx="1"/>
          </p:nvPr>
        </p:nvSpPr>
        <p:spPr/>
        <p:txBody>
          <a:bodyPr>
            <a:normAutofit lnSpcReduction="10000"/>
          </a:bodyPr>
          <a:lstStyle/>
          <a:p>
            <a:pPr>
              <a:buNone/>
            </a:pPr>
            <a:r>
              <a:rPr lang="en-GB" b="1" dirty="0" smtClean="0"/>
              <a:t> 	</a:t>
            </a:r>
          </a:p>
          <a:p>
            <a:pPr>
              <a:buNone/>
            </a:pPr>
            <a:r>
              <a:rPr lang="en-GB" b="1" dirty="0" smtClean="0"/>
              <a:t>	</a:t>
            </a:r>
            <a:r>
              <a:rPr lang="en-GB" dirty="0" smtClean="0"/>
              <a:t>For </a:t>
            </a:r>
            <a:r>
              <a:rPr lang="en-GB" i="1" dirty="0" smtClean="0"/>
              <a:t>j = 1, 2, . . . , </a:t>
            </a:r>
            <a:r>
              <a:rPr lang="en-GB" dirty="0" smtClean="0"/>
              <a:t>let </a:t>
            </a:r>
            <a:r>
              <a:rPr lang="en-GB" i="1" dirty="0" err="1" smtClean="0"/>
              <a:t>r</a:t>
            </a:r>
            <a:r>
              <a:rPr lang="en-GB" i="1" baseline="-25000" dirty="0" err="1" smtClean="0"/>
              <a:t>j</a:t>
            </a:r>
            <a:r>
              <a:rPr lang="en-GB" dirty="0" smtClean="0"/>
              <a:t> be real numbers and </a:t>
            </a:r>
            <a:r>
              <a:rPr lang="en-GB" i="1" dirty="0" err="1" smtClean="0"/>
              <a:t>c</a:t>
            </a:r>
            <a:r>
              <a:rPr lang="en-GB" i="1" baseline="-25000" dirty="0" err="1" smtClean="0"/>
              <a:t>j</a:t>
            </a:r>
            <a:r>
              <a:rPr lang="en-GB" i="1" dirty="0" smtClean="0"/>
              <a:t> </a:t>
            </a:r>
            <a:r>
              <a:rPr lang="en-GB" dirty="0" smtClean="0"/>
              <a:t>be positive real numbers and let </a:t>
            </a:r>
            <a:r>
              <a:rPr lang="en-GB" i="1" dirty="0" err="1" smtClean="0"/>
              <a:t>q</a:t>
            </a:r>
            <a:r>
              <a:rPr lang="en-GB" i="1" baseline="-25000" dirty="0" err="1" smtClean="0"/>
              <a:t>j</a:t>
            </a:r>
            <a:r>
              <a:rPr lang="en-GB" i="1" dirty="0" smtClean="0"/>
              <a:t> = </a:t>
            </a:r>
            <a:r>
              <a:rPr lang="en-GB" i="1" dirty="0" err="1" smtClean="0"/>
              <a:t>r</a:t>
            </a:r>
            <a:r>
              <a:rPr lang="en-GB" i="1" baseline="-25000" dirty="0" err="1" smtClean="0"/>
              <a:t>j</a:t>
            </a:r>
            <a:r>
              <a:rPr lang="en-GB" sz="2600" i="1" dirty="0" smtClean="0"/>
              <a:t>/</a:t>
            </a:r>
            <a:r>
              <a:rPr lang="en-GB" i="1" dirty="0" err="1" smtClean="0"/>
              <a:t>c</a:t>
            </a:r>
            <a:r>
              <a:rPr lang="en-GB" i="1" baseline="-25000" dirty="0" err="1" smtClean="0"/>
              <a:t>j</a:t>
            </a:r>
            <a:r>
              <a:rPr lang="en-GB" dirty="0" smtClean="0"/>
              <a:t>, where </a:t>
            </a:r>
            <a:r>
              <a:rPr lang="en-GB" i="1" dirty="0" err="1" smtClean="0"/>
              <a:t>q</a:t>
            </a:r>
            <a:r>
              <a:rPr lang="en-GB" i="1" baseline="-25000" dirty="0" err="1" smtClean="0"/>
              <a:t>j</a:t>
            </a:r>
            <a:r>
              <a:rPr lang="en-GB" i="1" dirty="0" smtClean="0"/>
              <a:t> ≥ q</a:t>
            </a:r>
            <a:r>
              <a:rPr lang="en-GB" i="1" baseline="-25000" dirty="0" smtClean="0"/>
              <a:t>j+1</a:t>
            </a:r>
            <a:r>
              <a:rPr lang="en-GB" i="1" dirty="0" smtClean="0"/>
              <a:t> </a:t>
            </a:r>
            <a:r>
              <a:rPr lang="en-GB" dirty="0" smtClean="0"/>
              <a:t>when j &gt; 1</a:t>
            </a:r>
            <a:r>
              <a:rPr lang="en-GB" i="1" dirty="0" smtClean="0"/>
              <a:t>,                                 </a:t>
            </a:r>
            <a:r>
              <a:rPr lang="en-GB" dirty="0" smtClean="0"/>
              <a:t>and</a:t>
            </a:r>
            <a:r>
              <a:rPr lang="en-GB" i="1" dirty="0" smtClean="0"/>
              <a:t> </a:t>
            </a:r>
            <a:r>
              <a:rPr lang="en-GB" i="1" dirty="0" err="1" smtClean="0"/>
              <a:t>q</a:t>
            </a:r>
            <a:r>
              <a:rPr lang="en-GB" i="1" baseline="-25000" dirty="0" err="1" smtClean="0"/>
              <a:t>j</a:t>
            </a:r>
            <a:r>
              <a:rPr lang="en-GB" i="1" dirty="0" smtClean="0"/>
              <a:t> → q </a:t>
            </a:r>
            <a:r>
              <a:rPr lang="en-GB" dirty="0" smtClean="0"/>
              <a:t>&lt; 0 as</a:t>
            </a:r>
            <a:r>
              <a:rPr lang="en-GB" i="1" dirty="0" smtClean="0"/>
              <a:t> j → ∞.                             </a:t>
            </a:r>
            <a:r>
              <a:rPr lang="en-GB" dirty="0" smtClean="0"/>
              <a:t>Define </a:t>
            </a:r>
            <a:r>
              <a:rPr lang="en-GB" i="1" dirty="0" smtClean="0"/>
              <a:t>R(k) =∑</a:t>
            </a:r>
            <a:r>
              <a:rPr lang="en-GB" i="1" baseline="-25000" dirty="0" smtClean="0"/>
              <a:t>{1≤j≤k}</a:t>
            </a:r>
            <a:r>
              <a:rPr lang="en-GB" i="1" dirty="0" err="1" smtClean="0"/>
              <a:t>r</a:t>
            </a:r>
            <a:r>
              <a:rPr lang="en-GB" i="1" baseline="-25000" dirty="0" err="1" smtClean="0"/>
              <a:t>j</a:t>
            </a:r>
            <a:r>
              <a:rPr lang="en-GB" dirty="0" smtClean="0"/>
              <a:t> </a:t>
            </a:r>
            <a:r>
              <a:rPr lang="en-GB" i="1" dirty="0" smtClean="0"/>
              <a:t>, C(k) =</a:t>
            </a:r>
            <a:r>
              <a:rPr lang="en-GB" dirty="0" smtClean="0"/>
              <a:t> </a:t>
            </a:r>
            <a:r>
              <a:rPr lang="en-GB" i="1" dirty="0" smtClean="0"/>
              <a:t>∑</a:t>
            </a:r>
            <a:r>
              <a:rPr lang="en-GB" i="1" baseline="-25000" dirty="0" smtClean="0"/>
              <a:t>{1≤j≤k}</a:t>
            </a:r>
            <a:r>
              <a:rPr lang="en-GB" i="1" dirty="0" err="1" smtClean="0"/>
              <a:t>c</a:t>
            </a:r>
            <a:r>
              <a:rPr lang="en-GB" i="1" baseline="-25000" dirty="0" err="1" smtClean="0"/>
              <a:t>j</a:t>
            </a:r>
            <a:r>
              <a:rPr lang="pt-BR" dirty="0" smtClean="0"/>
              <a:t> </a:t>
            </a:r>
            <a:r>
              <a:rPr lang="en-GB" i="1" dirty="0" smtClean="0"/>
              <a:t>, </a:t>
            </a:r>
          </a:p>
          <a:p>
            <a:pPr>
              <a:buNone/>
            </a:pPr>
            <a:r>
              <a:rPr lang="en-GB" i="1" dirty="0" smtClean="0"/>
              <a:t>	Q(k) = R(k)/C(k)</a:t>
            </a:r>
            <a:r>
              <a:rPr lang="en-GB" dirty="0" smtClean="0"/>
              <a:t> </a:t>
            </a:r>
            <a:r>
              <a:rPr lang="en-GB" i="1" dirty="0" smtClean="0"/>
              <a:t>, Q = </a:t>
            </a:r>
            <a:r>
              <a:rPr lang="en-GB" i="1" dirty="0" err="1" smtClean="0"/>
              <a:t>max</a:t>
            </a:r>
            <a:r>
              <a:rPr lang="en-GB" i="1" baseline="-25000" dirty="0" err="1" smtClean="0"/>
              <a:t>k</a:t>
            </a:r>
            <a:r>
              <a:rPr lang="en-GB" i="1" dirty="0" smtClean="0"/>
              <a:t> Q(k). </a:t>
            </a:r>
          </a:p>
          <a:p>
            <a:pPr>
              <a:buNone/>
            </a:pPr>
            <a:r>
              <a:rPr lang="en-GB" i="1" dirty="0" smtClean="0"/>
              <a:t>	</a:t>
            </a:r>
            <a:r>
              <a:rPr lang="en-GB" dirty="0" smtClean="0"/>
              <a:t>The problem is either to show that </a:t>
            </a:r>
            <a:r>
              <a:rPr lang="en-GB" i="1" dirty="0" smtClean="0"/>
              <a:t>Q ≤ 0, </a:t>
            </a:r>
            <a:r>
              <a:rPr lang="en-GB" dirty="0" smtClean="0"/>
              <a:t>or to find</a:t>
            </a:r>
            <a:r>
              <a:rPr lang="en-GB" i="1" dirty="0" smtClean="0"/>
              <a:t> k </a:t>
            </a:r>
            <a:r>
              <a:rPr lang="en-GB" dirty="0" smtClean="0"/>
              <a:t>such that </a:t>
            </a:r>
            <a:r>
              <a:rPr lang="en-GB" i="1" dirty="0" smtClean="0"/>
              <a:t>Q(k) = Q.</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lstStyle/>
          <a:p>
            <a:r>
              <a:rPr lang="en-GB" dirty="0" smtClean="0"/>
              <a:t>Algorithm 1</a:t>
            </a:r>
            <a:endParaRPr lang="en-GB" dirty="0"/>
          </a:p>
        </p:txBody>
      </p:sp>
      <p:sp>
        <p:nvSpPr>
          <p:cNvPr id="3" name="Content Placeholder 2"/>
          <p:cNvSpPr>
            <a:spLocks noGrp="1"/>
          </p:cNvSpPr>
          <p:nvPr>
            <p:ph idx="1"/>
          </p:nvPr>
        </p:nvSpPr>
        <p:spPr/>
        <p:txBody>
          <a:bodyPr/>
          <a:lstStyle/>
          <a:p>
            <a:endParaRPr lang="en-GB" dirty="0" smtClean="0"/>
          </a:p>
          <a:p>
            <a:r>
              <a:rPr lang="en-GB" dirty="0" smtClean="0"/>
              <a:t>Compute </a:t>
            </a:r>
            <a:r>
              <a:rPr lang="en-GB" i="1" dirty="0" smtClean="0"/>
              <a:t>Q(k), k = 1,2,... </a:t>
            </a:r>
            <a:r>
              <a:rPr lang="en-GB" dirty="0" smtClean="0"/>
              <a:t>. </a:t>
            </a:r>
          </a:p>
          <a:p>
            <a:r>
              <a:rPr lang="en-GB" dirty="0" smtClean="0"/>
              <a:t>Stop when </a:t>
            </a:r>
            <a:r>
              <a:rPr lang="en-GB" i="1" dirty="0" err="1" smtClean="0"/>
              <a:t>q</a:t>
            </a:r>
            <a:r>
              <a:rPr lang="en-GB" i="1" baseline="-25000" dirty="0" err="1" smtClean="0"/>
              <a:t>k</a:t>
            </a:r>
            <a:r>
              <a:rPr lang="en-GB" i="1" dirty="0" smtClean="0"/>
              <a:t> ≥ Q(k) &gt; q</a:t>
            </a:r>
            <a:r>
              <a:rPr lang="en-GB" i="1" baseline="-25000" dirty="0" smtClean="0"/>
              <a:t>k+1</a:t>
            </a:r>
            <a:r>
              <a:rPr lang="en-GB" dirty="0" smtClean="0"/>
              <a:t>, in which case     </a:t>
            </a:r>
            <a:r>
              <a:rPr lang="en-GB" i="1" dirty="0" smtClean="0"/>
              <a:t>Q(k) = Q</a:t>
            </a:r>
            <a:r>
              <a:rPr lang="en-GB" dirty="0" smtClean="0"/>
              <a:t>, or when </a:t>
            </a:r>
            <a:r>
              <a:rPr lang="en-GB" i="1" dirty="0" smtClean="0"/>
              <a:t>Q(j) ≤ 0, 1 ≤ j ≤ k</a:t>
            </a:r>
            <a:r>
              <a:rPr lang="en-GB" dirty="0" smtClean="0"/>
              <a:t>, and          </a:t>
            </a:r>
            <a:r>
              <a:rPr lang="en-GB" i="1" dirty="0" smtClean="0"/>
              <a:t>q</a:t>
            </a:r>
            <a:r>
              <a:rPr lang="en-GB" i="1" baseline="-25000" dirty="0" smtClean="0"/>
              <a:t>k+1</a:t>
            </a:r>
            <a:r>
              <a:rPr lang="en-GB" i="1" dirty="0" smtClean="0"/>
              <a:t> ≤ 0</a:t>
            </a:r>
            <a:r>
              <a:rPr lang="en-GB" dirty="0" smtClean="0"/>
              <a:t>, in which case </a:t>
            </a:r>
            <a:r>
              <a:rPr lang="en-GB" i="1" dirty="0" smtClean="0"/>
              <a:t>Q ≤ 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1I and 1W</a:t>
            </a:r>
            <a:endParaRPr lang="en-GB" dirty="0"/>
          </a:p>
        </p:txBody>
      </p:sp>
      <p:sp>
        <p:nvSpPr>
          <p:cNvPr id="3" name="Content Placeholder 2"/>
          <p:cNvSpPr>
            <a:spLocks noGrp="1"/>
          </p:cNvSpPr>
          <p:nvPr>
            <p:ph idx="1"/>
          </p:nvPr>
        </p:nvSpPr>
        <p:spPr/>
        <p:txBody>
          <a:bodyPr>
            <a:normAutofit fontScale="92500" lnSpcReduction="20000"/>
          </a:bodyPr>
          <a:lstStyle/>
          <a:p>
            <a:pPr algn="just">
              <a:buNone/>
            </a:pPr>
            <a:r>
              <a:rPr lang="en-GB" b="1" dirty="0" smtClean="0"/>
              <a:t>	</a:t>
            </a:r>
            <a:r>
              <a:rPr lang="en-GB" i="1" dirty="0" smtClean="0"/>
              <a:t>Problem 1I. </a:t>
            </a:r>
            <a:r>
              <a:rPr lang="en-GB" dirty="0" smtClean="0"/>
              <a:t>For </a:t>
            </a:r>
            <a:r>
              <a:rPr lang="en-GB" i="1" dirty="0" smtClean="0"/>
              <a:t>x ∈ </a:t>
            </a:r>
            <a:r>
              <a:rPr lang="en-GB" dirty="0" smtClean="0"/>
              <a:t>the finite index set </a:t>
            </a:r>
            <a:r>
              <a:rPr lang="en-GB" i="1" dirty="0" smtClean="0"/>
              <a:t>I, </a:t>
            </a:r>
            <a:r>
              <a:rPr lang="en-GB" dirty="0" smtClean="0"/>
              <a:t>which includes </a:t>
            </a:r>
            <a:r>
              <a:rPr lang="en-GB" i="1" dirty="0" smtClean="0"/>
              <a:t>1, </a:t>
            </a:r>
            <a:r>
              <a:rPr lang="en-GB" dirty="0" smtClean="0"/>
              <a:t>let </a:t>
            </a:r>
            <a:r>
              <a:rPr lang="en-GB" i="1" dirty="0" err="1" smtClean="0"/>
              <a:t>r</a:t>
            </a:r>
            <a:r>
              <a:rPr lang="en-GB" i="1" baseline="-25000" dirty="0" err="1" smtClean="0"/>
              <a:t>x</a:t>
            </a:r>
            <a:r>
              <a:rPr lang="en-GB" i="1" dirty="0" smtClean="0"/>
              <a:t> </a:t>
            </a:r>
            <a:r>
              <a:rPr lang="en-GB" dirty="0" smtClean="0"/>
              <a:t>be a real number</a:t>
            </a:r>
            <a:r>
              <a:rPr lang="en-GB" i="1" dirty="0" smtClean="0"/>
              <a:t>, </a:t>
            </a:r>
            <a:r>
              <a:rPr lang="en-GB" i="1" dirty="0" err="1" smtClean="0"/>
              <a:t>c</a:t>
            </a:r>
            <a:r>
              <a:rPr lang="en-GB" i="1" baseline="-25000" dirty="0" err="1" smtClean="0"/>
              <a:t>x</a:t>
            </a:r>
            <a:r>
              <a:rPr lang="en-GB" i="1" dirty="0" smtClean="0"/>
              <a:t> </a:t>
            </a:r>
            <a:r>
              <a:rPr lang="en-GB" dirty="0" smtClean="0"/>
              <a:t>be a positive real number</a:t>
            </a:r>
            <a:r>
              <a:rPr lang="en-GB" i="1" dirty="0" smtClean="0"/>
              <a:t>, </a:t>
            </a:r>
            <a:r>
              <a:rPr lang="en-GB" dirty="0" smtClean="0"/>
              <a:t>and let </a:t>
            </a:r>
            <a:r>
              <a:rPr lang="en-GB" i="1" dirty="0" err="1" smtClean="0"/>
              <a:t>q</a:t>
            </a:r>
            <a:r>
              <a:rPr lang="en-GB" i="1" baseline="-25000" dirty="0" err="1" smtClean="0"/>
              <a:t>x</a:t>
            </a:r>
            <a:r>
              <a:rPr lang="en-GB" i="1" dirty="0" smtClean="0"/>
              <a:t> = </a:t>
            </a:r>
            <a:r>
              <a:rPr lang="en-GB" i="1" dirty="0" err="1" smtClean="0"/>
              <a:t>r</a:t>
            </a:r>
            <a:r>
              <a:rPr lang="en-GB" i="1" baseline="-25000" dirty="0" err="1" smtClean="0"/>
              <a:t>x</a:t>
            </a:r>
            <a:r>
              <a:rPr lang="en-GB" sz="2600" i="1" dirty="0" smtClean="0"/>
              <a:t>/</a:t>
            </a:r>
            <a:r>
              <a:rPr lang="en-GB" i="1" dirty="0" err="1" smtClean="0"/>
              <a:t>c</a:t>
            </a:r>
            <a:r>
              <a:rPr lang="en-GB" i="1" baseline="-25000" dirty="0" err="1" smtClean="0"/>
              <a:t>x</a:t>
            </a:r>
            <a:r>
              <a:rPr lang="en-GB" i="1" dirty="0" smtClean="0"/>
              <a:t>. </a:t>
            </a:r>
          </a:p>
          <a:p>
            <a:pPr>
              <a:buNone/>
            </a:pPr>
            <a:r>
              <a:rPr lang="en-GB" i="1" dirty="0" smtClean="0"/>
              <a:t>	</a:t>
            </a:r>
            <a:r>
              <a:rPr lang="en-GB" dirty="0" smtClean="0"/>
              <a:t>Let</a:t>
            </a:r>
            <a:r>
              <a:rPr lang="en-GB" i="1" dirty="0" smtClean="0"/>
              <a:t> S </a:t>
            </a:r>
            <a:r>
              <a:rPr lang="en-GB" dirty="0" smtClean="0"/>
              <a:t>denote a subset of  </a:t>
            </a:r>
            <a:r>
              <a:rPr lang="en-GB" i="1" dirty="0" smtClean="0"/>
              <a:t>I,                                      R(S) = ∑</a:t>
            </a:r>
            <a:r>
              <a:rPr lang="en-GB" i="1" baseline="-25000" dirty="0" smtClean="0"/>
              <a:t>{x ∈ S}</a:t>
            </a:r>
            <a:r>
              <a:rPr lang="en-GB" i="1" dirty="0" err="1" smtClean="0"/>
              <a:t>r</a:t>
            </a:r>
            <a:r>
              <a:rPr lang="en-GB" i="1" baseline="-25000" dirty="0" err="1" smtClean="0"/>
              <a:t>x</a:t>
            </a:r>
            <a:r>
              <a:rPr lang="en-GB" i="1" dirty="0" smtClean="0"/>
              <a:t>, C(S) = ∑</a:t>
            </a:r>
            <a:r>
              <a:rPr lang="en-GB" i="1" baseline="-25000" dirty="0" smtClean="0"/>
              <a:t>{x ∈ S}</a:t>
            </a:r>
            <a:r>
              <a:rPr lang="en-GB" i="1" dirty="0" err="1" smtClean="0"/>
              <a:t>c</a:t>
            </a:r>
            <a:r>
              <a:rPr lang="en-GB" i="1" baseline="-25000" dirty="0" err="1" smtClean="0"/>
              <a:t>x</a:t>
            </a:r>
            <a:r>
              <a:rPr lang="pt-BR" i="1" dirty="0" smtClean="0"/>
              <a:t>,                                Q(S) = R(S)/</a:t>
            </a:r>
            <a:r>
              <a:rPr lang="en-GB" i="1" dirty="0" smtClean="0"/>
              <a:t>C(S)</a:t>
            </a:r>
            <a:r>
              <a:rPr lang="en-GB" dirty="0" smtClean="0"/>
              <a:t>, and</a:t>
            </a:r>
            <a:r>
              <a:rPr lang="en-GB" i="1" dirty="0" smtClean="0"/>
              <a:t> Q = max</a:t>
            </a:r>
            <a:r>
              <a:rPr lang="en-GB" i="1" baseline="-25000" dirty="0" smtClean="0"/>
              <a:t>{S∈ U} </a:t>
            </a:r>
            <a:r>
              <a:rPr lang="en-GB" i="1" dirty="0" smtClean="0"/>
              <a:t>Q(S),</a:t>
            </a:r>
          </a:p>
          <a:p>
            <a:pPr>
              <a:buNone/>
            </a:pPr>
            <a:r>
              <a:rPr lang="en-GB" i="1" dirty="0" smtClean="0"/>
              <a:t>	</a:t>
            </a:r>
            <a:r>
              <a:rPr lang="en-GB" dirty="0" smtClean="0"/>
              <a:t>where</a:t>
            </a:r>
            <a:r>
              <a:rPr lang="en-GB" i="1" dirty="0" smtClean="0"/>
              <a:t> U = {S ⊂ I, 1 ∈ S}. </a:t>
            </a:r>
            <a:r>
              <a:rPr lang="en-GB" dirty="0" smtClean="0"/>
              <a:t>The problem is to find  </a:t>
            </a:r>
            <a:r>
              <a:rPr lang="en-GB" i="1" dirty="0" smtClean="0"/>
              <a:t>S∈ U </a:t>
            </a:r>
            <a:r>
              <a:rPr lang="en-GB" dirty="0" smtClean="0"/>
              <a:t>such that </a:t>
            </a:r>
            <a:r>
              <a:rPr lang="en-GB" i="1" dirty="0" smtClean="0"/>
              <a:t>Q(S) = Q.</a:t>
            </a:r>
          </a:p>
          <a:p>
            <a:pPr algn="just">
              <a:buNone/>
            </a:pPr>
            <a:r>
              <a:rPr lang="en-GB" i="1" dirty="0" smtClean="0"/>
              <a:t>	Problem 1W. </a:t>
            </a:r>
            <a:r>
              <a:rPr lang="en-GB" dirty="0" smtClean="0"/>
              <a:t>This is the same as Problem 1I except that the class of index subsets</a:t>
            </a:r>
            <a:r>
              <a:rPr lang="en-GB" i="1" dirty="0" smtClean="0"/>
              <a:t> U </a:t>
            </a:r>
            <a:r>
              <a:rPr lang="en-GB" dirty="0" smtClean="0"/>
              <a:t>is</a:t>
            </a:r>
            <a:r>
              <a:rPr lang="en-GB" i="1" dirty="0" smtClean="0"/>
              <a:t> </a:t>
            </a:r>
            <a:r>
              <a:rPr lang="en-GB" dirty="0" smtClean="0"/>
              <a:t>replaced by a sub-class </a:t>
            </a:r>
            <a:r>
              <a:rPr lang="en-GB" i="1" dirty="0" smtClean="0"/>
              <a:t>W ⊂ U.</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lstStyle/>
          <a:p>
            <a:r>
              <a:rPr lang="en-GB" dirty="0" smtClean="0"/>
              <a:t>Problem 1V</a:t>
            </a:r>
            <a:endParaRPr lang="en-GB" dirty="0"/>
          </a:p>
        </p:txBody>
      </p:sp>
      <p:sp>
        <p:nvSpPr>
          <p:cNvPr id="3" name="Content Placeholder 2"/>
          <p:cNvSpPr>
            <a:spLocks noGrp="1"/>
          </p:cNvSpPr>
          <p:nvPr>
            <p:ph idx="1"/>
          </p:nvPr>
        </p:nvSpPr>
        <p:spPr>
          <a:xfrm>
            <a:off x="457200" y="1916832"/>
            <a:ext cx="8229600" cy="4209331"/>
          </a:xfrm>
        </p:spPr>
        <p:txBody>
          <a:bodyPr>
            <a:normAutofit/>
          </a:bodyPr>
          <a:lstStyle/>
          <a:p>
            <a:pPr>
              <a:buNone/>
            </a:pPr>
            <a:r>
              <a:rPr lang="en-GB" sz="3000" dirty="0" smtClean="0"/>
              <a:t>	</a:t>
            </a:r>
          </a:p>
          <a:p>
            <a:pPr>
              <a:buNone/>
            </a:pPr>
            <a:r>
              <a:rPr lang="en-GB" sz="3000" dirty="0" smtClean="0"/>
              <a:t>	V denotes the class of index subsets of the form </a:t>
            </a:r>
            <a:r>
              <a:rPr lang="en-GB" sz="3000" i="1" dirty="0" smtClean="0"/>
              <a:t>{x, </a:t>
            </a:r>
            <a:r>
              <a:rPr lang="en-GB" sz="3000" i="1" dirty="0" err="1" smtClean="0"/>
              <a:t>q</a:t>
            </a:r>
            <a:r>
              <a:rPr lang="en-GB" sz="3000" i="1" baseline="-25000" dirty="0" err="1" smtClean="0"/>
              <a:t>x</a:t>
            </a:r>
            <a:r>
              <a:rPr lang="en-GB" sz="3000" i="1" dirty="0" smtClean="0"/>
              <a:t> &gt; </a:t>
            </a:r>
            <a:r>
              <a:rPr lang="el-GR" sz="3000" i="1" dirty="0" smtClean="0">
                <a:cs typeface="Times New Roman"/>
              </a:rPr>
              <a:t>ξ</a:t>
            </a:r>
            <a:r>
              <a:rPr lang="en-GB" sz="3000" i="1" dirty="0" smtClean="0">
                <a:cs typeface="Times New Roman"/>
              </a:rPr>
              <a:t>} + 1 </a:t>
            </a:r>
            <a:r>
              <a:rPr lang="en-GB" sz="3000" dirty="0" smtClean="0">
                <a:cs typeface="Times New Roman"/>
              </a:rPr>
              <a:t>for some </a:t>
            </a:r>
            <a:r>
              <a:rPr lang="el-GR" sz="3000" i="1" dirty="0" smtClean="0">
                <a:cs typeface="Times New Roman"/>
              </a:rPr>
              <a:t>ξ</a:t>
            </a:r>
            <a:r>
              <a:rPr lang="en-GB" sz="3000" dirty="0" smtClean="0">
                <a:cs typeface="Times New Roman"/>
              </a:rPr>
              <a:t>.</a:t>
            </a:r>
            <a:r>
              <a:rPr lang="en-GB" sz="3000" dirty="0" smtClean="0"/>
              <a:t> </a:t>
            </a:r>
          </a:p>
          <a:p>
            <a:pPr>
              <a:buNone/>
            </a:pPr>
            <a:endParaRPr lang="en-GB" sz="3000" b="1" dirty="0" smtClean="0"/>
          </a:p>
          <a:p>
            <a:pPr>
              <a:buNone/>
            </a:pPr>
            <a:r>
              <a:rPr lang="en-GB" sz="2800" dirty="0" smtClean="0"/>
              <a:t>	</a:t>
            </a:r>
            <a:r>
              <a:rPr lang="en-GB" sz="2800" b="1" dirty="0" smtClean="0"/>
              <a:t>Lemma.</a:t>
            </a:r>
            <a:r>
              <a:rPr lang="en-GB" sz="2800" dirty="0" smtClean="0"/>
              <a:t>  </a:t>
            </a:r>
            <a:r>
              <a:rPr lang="en-GB" sz="2800" i="1" dirty="0" smtClean="0"/>
              <a:t>For any S ∈ U ∃ S′ ∈ V , with Q(S′) ≥ Q(S).</a:t>
            </a:r>
            <a:endParaRPr lang="en-GB" sz="3000" dirty="0" smtClean="0"/>
          </a:p>
          <a:p>
            <a:pPr>
              <a:buNone/>
            </a:pPr>
            <a:endParaRPr lang="en-GB" sz="3000" dirty="0" smtClean="0"/>
          </a:p>
          <a:p>
            <a:pPr>
              <a:buNone/>
            </a:pPr>
            <a:r>
              <a:rPr lang="en-GB" sz="2800" dirty="0" smtClean="0"/>
              <a:t>	Problem 1V is the same as Problem 1W with the restriction that </a:t>
            </a:r>
            <a:r>
              <a:rPr lang="en-GB" sz="2800" i="1" dirty="0" smtClean="0"/>
              <a:t>W ⊃ V.</a:t>
            </a:r>
            <a:endParaRPr lang="en-GB" sz="30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of Problems 1I and 1V </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	</a:t>
            </a:r>
          </a:p>
          <a:p>
            <a:pPr algn="just">
              <a:buNone/>
            </a:pPr>
            <a:r>
              <a:rPr lang="en-GB" dirty="0" smtClean="0"/>
              <a:t>	Problems 1I and 1V may be transformed into problems of the form of Problem 1, as follows.  For each triple </a:t>
            </a:r>
            <a:r>
              <a:rPr lang="en-GB" i="1" dirty="0" smtClean="0"/>
              <a:t>(</a:t>
            </a:r>
            <a:r>
              <a:rPr lang="en-GB" i="1" dirty="0" err="1" smtClean="0"/>
              <a:t>r</a:t>
            </a:r>
            <a:r>
              <a:rPr lang="en-GB" i="1" baseline="-25000" dirty="0" err="1" smtClean="0"/>
              <a:t>x</a:t>
            </a:r>
            <a:r>
              <a:rPr lang="en-GB" i="1" dirty="0" smtClean="0"/>
              <a:t>, </a:t>
            </a:r>
            <a:r>
              <a:rPr lang="en-GB" i="1" dirty="0" err="1" smtClean="0"/>
              <a:t>c</a:t>
            </a:r>
            <a:r>
              <a:rPr lang="en-GB" i="1" baseline="-25000" dirty="0" err="1" smtClean="0"/>
              <a:t>x</a:t>
            </a:r>
            <a:r>
              <a:rPr lang="en-GB" i="1" dirty="0" smtClean="0"/>
              <a:t>, </a:t>
            </a:r>
            <a:r>
              <a:rPr lang="en-GB" i="1" dirty="0" err="1" smtClean="0"/>
              <a:t>q</a:t>
            </a:r>
            <a:r>
              <a:rPr lang="en-GB" i="1" baseline="-25000" dirty="0" err="1" smtClean="0"/>
              <a:t>x</a:t>
            </a:r>
            <a:r>
              <a:rPr lang="en-GB" i="1" dirty="0" smtClean="0"/>
              <a:t>) </a:t>
            </a:r>
            <a:r>
              <a:rPr lang="en-GB" dirty="0" smtClean="0"/>
              <a:t>change the index to one of the first |I| integers, leaving the values of the triple unchanged. Choose the new index values so that </a:t>
            </a:r>
            <a:r>
              <a:rPr lang="en-GB" i="1" dirty="0" smtClean="0"/>
              <a:t>r</a:t>
            </a:r>
            <a:r>
              <a:rPr lang="en-GB" i="1" baseline="-25000" dirty="0" smtClean="0"/>
              <a:t>1</a:t>
            </a:r>
            <a:r>
              <a:rPr lang="en-GB" i="1" dirty="0" smtClean="0"/>
              <a:t>, c</a:t>
            </a:r>
            <a:r>
              <a:rPr lang="en-GB" i="1" baseline="-25000" dirty="0" smtClean="0"/>
              <a:t>1</a:t>
            </a:r>
            <a:r>
              <a:rPr lang="en-GB" i="1" dirty="0" smtClean="0"/>
              <a:t> </a:t>
            </a:r>
            <a:r>
              <a:rPr lang="en-GB" dirty="0" smtClean="0"/>
              <a:t>and </a:t>
            </a:r>
            <a:r>
              <a:rPr lang="en-GB" i="1" dirty="0" smtClean="0"/>
              <a:t>q</a:t>
            </a:r>
            <a:r>
              <a:rPr lang="en-GB" i="1" baseline="-25000" dirty="0" smtClean="0"/>
              <a:t>1</a:t>
            </a:r>
            <a:r>
              <a:rPr lang="en-GB" dirty="0" smtClean="0"/>
              <a:t> are unchanged and </a:t>
            </a:r>
            <a:r>
              <a:rPr lang="en-GB" i="1" dirty="0" err="1" smtClean="0"/>
              <a:t>q</a:t>
            </a:r>
            <a:r>
              <a:rPr lang="en-GB" i="1" baseline="-25000" dirty="0" err="1" smtClean="0"/>
              <a:t>i</a:t>
            </a:r>
            <a:r>
              <a:rPr lang="en-GB" i="1" dirty="0" smtClean="0"/>
              <a:t> ≥ q</a:t>
            </a:r>
            <a:r>
              <a:rPr lang="en-GB" i="1" baseline="-25000" dirty="0" smtClean="0"/>
              <a:t>i+1</a:t>
            </a:r>
            <a:r>
              <a:rPr lang="en-GB" i="1" dirty="0" smtClean="0"/>
              <a:t>, </a:t>
            </a:r>
            <a:r>
              <a:rPr lang="en-GB" i="1" dirty="0" err="1" smtClean="0"/>
              <a:t>i</a:t>
            </a:r>
            <a:r>
              <a:rPr lang="en-GB" i="1" dirty="0" smtClean="0"/>
              <a:t> &gt; 1</a:t>
            </a:r>
            <a:r>
              <a:rPr lang="en-GB" dirty="0" smtClean="0"/>
              <a:t>. Let </a:t>
            </a:r>
            <a:r>
              <a:rPr lang="en-GB" i="1" dirty="0" err="1" smtClean="0"/>
              <a:t>q</a:t>
            </a:r>
            <a:r>
              <a:rPr lang="en-GB" i="1" baseline="-25000" dirty="0" err="1" smtClean="0"/>
              <a:t>i</a:t>
            </a:r>
            <a:r>
              <a:rPr lang="en-GB" dirty="0" smtClean="0"/>
              <a:t> be large and negative for </a:t>
            </a:r>
            <a:r>
              <a:rPr lang="en-GB" i="1" dirty="0" err="1" smtClean="0"/>
              <a:t>i</a:t>
            </a:r>
            <a:r>
              <a:rPr lang="en-GB" i="1" dirty="0" smtClean="0"/>
              <a:t> &gt; </a:t>
            </a:r>
            <a:r>
              <a:rPr lang="en-GB" dirty="0" smtClean="0"/>
              <a:t>|I|</a:t>
            </a:r>
            <a:r>
              <a:rPr lang="en-GB" i="1" dirty="0" smtClean="0"/>
              <a:t>.</a:t>
            </a:r>
            <a:endParaRPr lang="en-GB"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 2</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i="1" dirty="0" smtClean="0"/>
              <a:t>	</a:t>
            </a:r>
            <a:r>
              <a:rPr lang="en-GB" dirty="0" smtClean="0"/>
              <a:t>For</a:t>
            </a:r>
            <a:r>
              <a:rPr lang="en-GB" i="1" dirty="0" smtClean="0"/>
              <a:t> (</a:t>
            </a:r>
            <a:r>
              <a:rPr lang="en-GB" i="1" dirty="0" err="1" smtClean="0"/>
              <a:t>i</a:t>
            </a:r>
            <a:r>
              <a:rPr lang="en-GB" i="1" dirty="0" smtClean="0"/>
              <a:t>, j = 1, 2, . . . ), </a:t>
            </a:r>
            <a:r>
              <a:rPr lang="en-GB" dirty="0" smtClean="0"/>
              <a:t>let</a:t>
            </a:r>
            <a:r>
              <a:rPr lang="en-GB" i="1" dirty="0" smtClean="0"/>
              <a:t> </a:t>
            </a:r>
            <a:r>
              <a:rPr lang="en-GB" i="1" dirty="0" err="1" smtClean="0"/>
              <a:t>r</a:t>
            </a:r>
            <a:r>
              <a:rPr lang="en-GB" i="1" baseline="-25000" dirty="0" err="1" smtClean="0"/>
              <a:t>ij</a:t>
            </a:r>
            <a:r>
              <a:rPr lang="en-GB" i="1" dirty="0" smtClean="0"/>
              <a:t> </a:t>
            </a:r>
            <a:r>
              <a:rPr lang="en-GB" dirty="0" smtClean="0"/>
              <a:t>be real numbers, </a:t>
            </a:r>
            <a:r>
              <a:rPr lang="en-GB" i="1" dirty="0" err="1" smtClean="0"/>
              <a:t>c</a:t>
            </a:r>
            <a:r>
              <a:rPr lang="en-GB" i="1" baseline="-25000" dirty="0" err="1" smtClean="0"/>
              <a:t>ij</a:t>
            </a:r>
            <a:r>
              <a:rPr lang="en-GB" i="1" dirty="0" smtClean="0"/>
              <a:t> </a:t>
            </a:r>
            <a:r>
              <a:rPr lang="en-GB" dirty="0" smtClean="0"/>
              <a:t>be positive real numbers,</a:t>
            </a:r>
            <a:r>
              <a:rPr lang="en-GB" i="1" dirty="0" smtClean="0"/>
              <a:t> </a:t>
            </a:r>
            <a:r>
              <a:rPr lang="en-GB" dirty="0" smtClean="0"/>
              <a:t>and</a:t>
            </a:r>
            <a:r>
              <a:rPr lang="en-GB" i="1" dirty="0" smtClean="0"/>
              <a:t> </a:t>
            </a:r>
            <a:r>
              <a:rPr lang="en-GB" i="1" dirty="0" err="1" smtClean="0"/>
              <a:t>q</a:t>
            </a:r>
            <a:r>
              <a:rPr lang="en-GB" i="1" baseline="-25000" dirty="0" err="1" smtClean="0"/>
              <a:t>ij</a:t>
            </a:r>
            <a:r>
              <a:rPr lang="en-GB" i="1" dirty="0" smtClean="0"/>
              <a:t> = </a:t>
            </a:r>
            <a:r>
              <a:rPr lang="en-GB" i="1" dirty="0" err="1" smtClean="0"/>
              <a:t>r</a:t>
            </a:r>
            <a:r>
              <a:rPr lang="en-GB" i="1" baseline="-25000" dirty="0" err="1" smtClean="0"/>
              <a:t>ij</a:t>
            </a:r>
            <a:r>
              <a:rPr lang="en-GB" sz="2200" i="1" dirty="0" smtClean="0"/>
              <a:t>/</a:t>
            </a:r>
            <a:r>
              <a:rPr lang="en-GB" dirty="0" err="1" smtClean="0"/>
              <a:t>c</a:t>
            </a:r>
            <a:r>
              <a:rPr lang="en-GB" i="1" baseline="-25000" dirty="0" err="1" smtClean="0"/>
              <a:t>ij</a:t>
            </a:r>
            <a:r>
              <a:rPr lang="en-GB" i="1" dirty="0" smtClean="0"/>
              <a:t>, </a:t>
            </a:r>
            <a:r>
              <a:rPr lang="en-GB" dirty="0" smtClean="0"/>
              <a:t>where</a:t>
            </a:r>
            <a:r>
              <a:rPr lang="en-GB" i="1" dirty="0" smtClean="0"/>
              <a:t>                                                                       q</a:t>
            </a:r>
            <a:r>
              <a:rPr lang="en-GB" i="1" baseline="-25000" dirty="0" smtClean="0"/>
              <a:t>i1</a:t>
            </a:r>
            <a:r>
              <a:rPr lang="en-GB" i="1" dirty="0" smtClean="0"/>
              <a:t> &gt; q</a:t>
            </a:r>
            <a:r>
              <a:rPr lang="en-GB" i="1" baseline="-25000" dirty="0" smtClean="0"/>
              <a:t>i+1,1</a:t>
            </a:r>
            <a:r>
              <a:rPr lang="en-GB" i="1" dirty="0" smtClean="0"/>
              <a:t> for </a:t>
            </a:r>
            <a:r>
              <a:rPr lang="en-GB" i="1" dirty="0" err="1" smtClean="0"/>
              <a:t>i</a:t>
            </a:r>
            <a:r>
              <a:rPr lang="en-GB" i="1" dirty="0" smtClean="0"/>
              <a:t> &gt; 1 , </a:t>
            </a:r>
            <a:r>
              <a:rPr lang="en-GB" i="1" dirty="0" err="1" smtClean="0"/>
              <a:t>q</a:t>
            </a:r>
            <a:r>
              <a:rPr lang="en-GB" i="1" baseline="-25000" dirty="0" err="1" smtClean="0"/>
              <a:t>ij</a:t>
            </a:r>
            <a:r>
              <a:rPr lang="en-GB" i="1" dirty="0" smtClean="0"/>
              <a:t> &gt; q</a:t>
            </a:r>
            <a:r>
              <a:rPr lang="en-GB" i="1" baseline="-25000" dirty="0" smtClean="0"/>
              <a:t>ij+1</a:t>
            </a:r>
            <a:r>
              <a:rPr lang="en-GB" i="1" dirty="0" smtClean="0"/>
              <a:t> </a:t>
            </a:r>
            <a:r>
              <a:rPr lang="en-GB" dirty="0" smtClean="0"/>
              <a:t>for</a:t>
            </a:r>
            <a:r>
              <a:rPr lang="en-GB" i="1" dirty="0" smtClean="0"/>
              <a:t> (</a:t>
            </a:r>
            <a:r>
              <a:rPr lang="en-GB" i="1" dirty="0" err="1" smtClean="0"/>
              <a:t>i</a:t>
            </a:r>
            <a:r>
              <a:rPr lang="en-GB" i="1" dirty="0" smtClean="0"/>
              <a:t>, j) </a:t>
            </a:r>
            <a:r>
              <a:rPr lang="en-GB" dirty="0" smtClean="0"/>
              <a:t>≠</a:t>
            </a:r>
            <a:r>
              <a:rPr lang="en-GB" i="1" dirty="0" smtClean="0"/>
              <a:t> (1, 1),                                           q</a:t>
            </a:r>
            <a:r>
              <a:rPr lang="en-GB" i="1" baseline="-25000" dirty="0" smtClean="0"/>
              <a:t>i1</a:t>
            </a:r>
            <a:r>
              <a:rPr lang="en-GB" i="1" dirty="0" smtClean="0"/>
              <a:t> → q </a:t>
            </a:r>
            <a:r>
              <a:rPr lang="en-GB" dirty="0" smtClean="0"/>
              <a:t>&lt; 0 as</a:t>
            </a:r>
            <a:r>
              <a:rPr lang="en-GB" i="1" dirty="0" smtClean="0"/>
              <a:t> </a:t>
            </a:r>
            <a:r>
              <a:rPr lang="en-GB" i="1" dirty="0" err="1" smtClean="0"/>
              <a:t>i</a:t>
            </a:r>
            <a:r>
              <a:rPr lang="en-GB" i="1" dirty="0" smtClean="0"/>
              <a:t> → ∞, </a:t>
            </a:r>
            <a:r>
              <a:rPr lang="en-GB" dirty="0" smtClean="0"/>
              <a:t>and </a:t>
            </a:r>
            <a:r>
              <a:rPr lang="en-GB" i="1" dirty="0" err="1" smtClean="0"/>
              <a:t>q</a:t>
            </a:r>
            <a:r>
              <a:rPr lang="en-GB" i="1" baseline="-25000" dirty="0" err="1" smtClean="0"/>
              <a:t>ij</a:t>
            </a:r>
            <a:r>
              <a:rPr lang="en-GB" i="1" dirty="0" smtClean="0"/>
              <a:t> → </a:t>
            </a:r>
            <a:r>
              <a:rPr lang="en-GB" i="1" dirty="0" err="1" smtClean="0"/>
              <a:t>q</a:t>
            </a:r>
            <a:r>
              <a:rPr lang="en-GB" i="1" baseline="-25000" dirty="0" err="1" smtClean="0"/>
              <a:t>i</a:t>
            </a:r>
            <a:r>
              <a:rPr lang="en-GB" i="1" dirty="0" smtClean="0"/>
              <a:t> &lt; 0 </a:t>
            </a:r>
            <a:r>
              <a:rPr lang="en-GB" dirty="0" smtClean="0"/>
              <a:t>as</a:t>
            </a:r>
            <a:r>
              <a:rPr lang="en-GB" i="1" dirty="0" smtClean="0"/>
              <a:t> j → ∞∀ </a:t>
            </a:r>
            <a:r>
              <a:rPr lang="en-GB" i="1" dirty="0" err="1" smtClean="0"/>
              <a:t>i</a:t>
            </a:r>
            <a:r>
              <a:rPr lang="en-GB" i="1" dirty="0" smtClean="0"/>
              <a:t>.</a:t>
            </a:r>
          </a:p>
          <a:p>
            <a:endParaRPr lang="en-GB" i="1" dirty="0" smtClean="0"/>
          </a:p>
          <a:p>
            <a:pPr>
              <a:buNone/>
            </a:pPr>
            <a:r>
              <a:rPr lang="en-GB" i="1" dirty="0" smtClean="0"/>
              <a:t>	</a:t>
            </a:r>
            <a:r>
              <a:rPr lang="en-GB" dirty="0" smtClean="0"/>
              <a:t>Define </a:t>
            </a:r>
            <a:r>
              <a:rPr lang="en-GB" i="1" dirty="0" err="1" smtClean="0"/>
              <a:t>R</a:t>
            </a:r>
            <a:r>
              <a:rPr lang="en-GB" i="1" baseline="-25000" dirty="0" err="1" smtClean="0"/>
              <a:t>i</a:t>
            </a:r>
            <a:r>
              <a:rPr lang="en-GB" i="1" dirty="0" smtClean="0"/>
              <a:t>(k) = ∑</a:t>
            </a:r>
            <a:r>
              <a:rPr lang="en-GB" i="1" baseline="-25000" dirty="0" smtClean="0"/>
              <a:t>{1≤j≤k}</a:t>
            </a:r>
            <a:r>
              <a:rPr lang="en-GB" i="1" dirty="0" err="1" smtClean="0"/>
              <a:t>r</a:t>
            </a:r>
            <a:r>
              <a:rPr lang="en-GB" i="1" baseline="-25000" dirty="0" err="1" smtClean="0"/>
              <a:t>ij</a:t>
            </a:r>
            <a:r>
              <a:rPr lang="en-GB" dirty="0" smtClean="0"/>
              <a:t> </a:t>
            </a:r>
            <a:r>
              <a:rPr lang="en-GB" i="1" dirty="0" smtClean="0"/>
              <a:t>, </a:t>
            </a:r>
            <a:r>
              <a:rPr lang="en-GB" i="1" dirty="0" err="1" smtClean="0"/>
              <a:t>C</a:t>
            </a:r>
            <a:r>
              <a:rPr lang="en-GB" i="1" baseline="-25000" dirty="0" err="1" smtClean="0"/>
              <a:t>i</a:t>
            </a:r>
            <a:r>
              <a:rPr lang="en-GB" i="1" dirty="0" smtClean="0"/>
              <a:t>(k) =</a:t>
            </a:r>
            <a:r>
              <a:rPr lang="en-GB" dirty="0" smtClean="0"/>
              <a:t> </a:t>
            </a:r>
            <a:r>
              <a:rPr lang="en-GB" i="1" dirty="0" smtClean="0"/>
              <a:t>∑</a:t>
            </a:r>
            <a:r>
              <a:rPr lang="en-GB" i="1" baseline="-25000" dirty="0" smtClean="0"/>
              <a:t>{1≤j≤k}</a:t>
            </a:r>
            <a:r>
              <a:rPr lang="en-GB" i="1" dirty="0" err="1" smtClean="0"/>
              <a:t>c</a:t>
            </a:r>
            <a:r>
              <a:rPr lang="en-GB" i="1" baseline="-25000" dirty="0" err="1" smtClean="0"/>
              <a:t>ij</a:t>
            </a:r>
            <a:r>
              <a:rPr lang="pt-BR" dirty="0" smtClean="0"/>
              <a:t> </a:t>
            </a:r>
            <a:r>
              <a:rPr lang="pt-BR" i="1" dirty="0" smtClean="0"/>
              <a:t>,                                                                                           R(k</a:t>
            </a:r>
            <a:r>
              <a:rPr lang="pt-BR" i="1" baseline="-25000" dirty="0" smtClean="0"/>
              <a:t>1</a:t>
            </a:r>
            <a:r>
              <a:rPr lang="pt-BR" i="1" dirty="0" smtClean="0"/>
              <a:t>, k</a:t>
            </a:r>
            <a:r>
              <a:rPr lang="pt-BR" i="1" baseline="-25000" dirty="0" smtClean="0"/>
              <a:t>2</a:t>
            </a:r>
            <a:r>
              <a:rPr lang="pt-BR" i="1" dirty="0" smtClean="0"/>
              <a:t>, . . . , k</a:t>
            </a:r>
            <a:r>
              <a:rPr lang="pt-BR" i="1" baseline="-25000" dirty="0" smtClean="0"/>
              <a:t>n</a:t>
            </a:r>
            <a:r>
              <a:rPr lang="pt-BR" i="1" dirty="0" smtClean="0"/>
              <a:t>) = </a:t>
            </a:r>
            <a:r>
              <a:rPr lang="en-GB" i="1" dirty="0" smtClean="0"/>
              <a:t>∑</a:t>
            </a:r>
            <a:r>
              <a:rPr lang="en-GB" i="1" baseline="-25000" dirty="0" smtClean="0"/>
              <a:t>{1≤i≤n}</a:t>
            </a:r>
            <a:r>
              <a:rPr lang="en-GB" i="1" dirty="0" smtClean="0"/>
              <a:t> </a:t>
            </a:r>
            <a:r>
              <a:rPr lang="en-GB" i="1" dirty="0" err="1" smtClean="0"/>
              <a:t>R</a:t>
            </a:r>
            <a:r>
              <a:rPr lang="en-GB" i="1" baseline="-25000" dirty="0" err="1" smtClean="0"/>
              <a:t>i</a:t>
            </a:r>
            <a:r>
              <a:rPr lang="en-GB" i="1" dirty="0" smtClean="0"/>
              <a:t>(</a:t>
            </a:r>
            <a:r>
              <a:rPr lang="en-GB" i="1" dirty="0" err="1" smtClean="0"/>
              <a:t>k</a:t>
            </a:r>
            <a:r>
              <a:rPr lang="en-GB" i="1" baseline="-25000" dirty="0" err="1" smtClean="0"/>
              <a:t>i</a:t>
            </a:r>
            <a:r>
              <a:rPr lang="en-GB" i="1" dirty="0" smtClean="0"/>
              <a:t>),                                                             </a:t>
            </a:r>
            <a:r>
              <a:rPr lang="pt-BR" i="1" dirty="0" smtClean="0"/>
              <a:t>C(k</a:t>
            </a:r>
            <a:r>
              <a:rPr lang="pt-BR" i="1" baseline="-25000" dirty="0" smtClean="0"/>
              <a:t>1</a:t>
            </a:r>
            <a:r>
              <a:rPr lang="pt-BR" i="1" dirty="0" smtClean="0"/>
              <a:t>, k</a:t>
            </a:r>
            <a:r>
              <a:rPr lang="pt-BR" i="1" baseline="-25000" dirty="0" smtClean="0"/>
              <a:t>2</a:t>
            </a:r>
            <a:r>
              <a:rPr lang="pt-BR" i="1" dirty="0" smtClean="0"/>
              <a:t>, . . . , k</a:t>
            </a:r>
            <a:r>
              <a:rPr lang="pt-BR" i="1" baseline="-25000" dirty="0" smtClean="0"/>
              <a:t>n</a:t>
            </a:r>
            <a:r>
              <a:rPr lang="pt-BR" i="1" dirty="0" smtClean="0"/>
              <a:t>) = </a:t>
            </a:r>
            <a:r>
              <a:rPr lang="en-GB" i="1" dirty="0" smtClean="0"/>
              <a:t>∑</a:t>
            </a:r>
            <a:r>
              <a:rPr lang="en-GB" i="1" baseline="-25000" dirty="0" smtClean="0"/>
              <a:t>{1≤i≤n}</a:t>
            </a:r>
            <a:r>
              <a:rPr lang="en-GB" i="1" dirty="0" smtClean="0"/>
              <a:t> </a:t>
            </a:r>
            <a:r>
              <a:rPr lang="en-GB" i="1" dirty="0" err="1" smtClean="0"/>
              <a:t>C</a:t>
            </a:r>
            <a:r>
              <a:rPr lang="en-GB" i="1" baseline="-25000" dirty="0" err="1" smtClean="0"/>
              <a:t>i</a:t>
            </a:r>
            <a:r>
              <a:rPr lang="en-GB" i="1" dirty="0" smtClean="0"/>
              <a:t>(</a:t>
            </a:r>
            <a:r>
              <a:rPr lang="en-GB" i="1" dirty="0" err="1" smtClean="0"/>
              <a:t>k</a:t>
            </a:r>
            <a:r>
              <a:rPr lang="en-GB" i="1" baseline="-25000" dirty="0" err="1" smtClean="0"/>
              <a:t>i</a:t>
            </a:r>
            <a:r>
              <a:rPr lang="en-GB" i="1" dirty="0" smtClean="0"/>
              <a:t>),                  </a:t>
            </a:r>
          </a:p>
          <a:p>
            <a:pPr>
              <a:buNone/>
            </a:pPr>
            <a:r>
              <a:rPr lang="pl-PL" i="1" dirty="0" smtClean="0"/>
              <a:t> </a:t>
            </a:r>
            <a:r>
              <a:rPr lang="en-GB" i="1" dirty="0" smtClean="0"/>
              <a:t>    </a:t>
            </a:r>
            <a:r>
              <a:rPr lang="pl-PL" i="1" dirty="0" smtClean="0"/>
              <a:t>Q</a:t>
            </a:r>
            <a:r>
              <a:rPr lang="pt-BR" i="1" dirty="0" smtClean="0"/>
              <a:t>(k</a:t>
            </a:r>
            <a:r>
              <a:rPr lang="pt-BR" i="1" baseline="-25000" dirty="0" smtClean="0"/>
              <a:t>1</a:t>
            </a:r>
            <a:r>
              <a:rPr lang="pt-BR" i="1" dirty="0" smtClean="0"/>
              <a:t>, k</a:t>
            </a:r>
            <a:r>
              <a:rPr lang="pt-BR" i="1" baseline="-25000" dirty="0" smtClean="0"/>
              <a:t>2</a:t>
            </a:r>
            <a:r>
              <a:rPr lang="pt-BR" i="1" dirty="0" smtClean="0"/>
              <a:t>, . . . , k</a:t>
            </a:r>
            <a:r>
              <a:rPr lang="pt-BR" i="1" baseline="-25000" dirty="0" smtClean="0"/>
              <a:t>n</a:t>
            </a:r>
            <a:r>
              <a:rPr lang="pt-BR" i="1" dirty="0" smtClean="0"/>
              <a:t>)</a:t>
            </a:r>
            <a:r>
              <a:rPr lang="pl-PL" i="1" dirty="0" smtClean="0"/>
              <a:t> = R</a:t>
            </a:r>
            <a:r>
              <a:rPr lang="pt-BR" i="1" dirty="0" smtClean="0"/>
              <a:t>(k</a:t>
            </a:r>
            <a:r>
              <a:rPr lang="pt-BR" i="1" baseline="-25000" dirty="0" smtClean="0"/>
              <a:t>1</a:t>
            </a:r>
            <a:r>
              <a:rPr lang="pt-BR" i="1" dirty="0" smtClean="0"/>
              <a:t>, k</a:t>
            </a:r>
            <a:r>
              <a:rPr lang="pt-BR" i="1" baseline="-25000" dirty="0" smtClean="0"/>
              <a:t>2</a:t>
            </a:r>
            <a:r>
              <a:rPr lang="pt-BR" i="1" dirty="0" smtClean="0"/>
              <a:t>, . . . , k</a:t>
            </a:r>
            <a:r>
              <a:rPr lang="pt-BR" i="1" baseline="-25000" dirty="0" smtClean="0"/>
              <a:t>n</a:t>
            </a:r>
            <a:r>
              <a:rPr lang="pt-BR" i="1" dirty="0" smtClean="0"/>
              <a:t>)</a:t>
            </a:r>
            <a:r>
              <a:rPr lang="en-GB" sz="2700" i="1" dirty="0" smtClean="0"/>
              <a:t>/</a:t>
            </a:r>
            <a:r>
              <a:rPr lang="pt-BR" i="1" dirty="0" smtClean="0"/>
              <a:t>C(k</a:t>
            </a:r>
            <a:r>
              <a:rPr lang="pt-BR" i="1" baseline="-25000" dirty="0" smtClean="0"/>
              <a:t>1</a:t>
            </a:r>
            <a:r>
              <a:rPr lang="pt-BR" i="1" dirty="0" smtClean="0"/>
              <a:t>, k</a:t>
            </a:r>
            <a:r>
              <a:rPr lang="pt-BR" i="1" baseline="-25000" dirty="0" smtClean="0"/>
              <a:t>2</a:t>
            </a:r>
            <a:r>
              <a:rPr lang="pt-BR" i="1" dirty="0" smtClean="0"/>
              <a:t>, . . . , k</a:t>
            </a:r>
            <a:r>
              <a:rPr lang="pt-BR" i="1" baseline="-25000" dirty="0" smtClean="0"/>
              <a:t>n</a:t>
            </a:r>
            <a:r>
              <a:rPr lang="pt-BR" i="1" dirty="0" smtClean="0"/>
              <a:t>)</a:t>
            </a:r>
            <a:r>
              <a:rPr lang="en-GB" i="1" dirty="0" smtClean="0"/>
              <a:t>,                                            Q = </a:t>
            </a:r>
            <a:r>
              <a:rPr lang="en-GB" i="1" dirty="0" err="1" smtClean="0"/>
              <a:t>max</a:t>
            </a:r>
            <a:r>
              <a:rPr lang="en-GB" i="1" baseline="-25000" dirty="0" err="1" smtClean="0"/>
              <a:t>A</a:t>
            </a:r>
            <a:r>
              <a:rPr lang="en-GB" i="1" dirty="0" err="1" smtClean="0"/>
              <a:t>Q</a:t>
            </a:r>
            <a:r>
              <a:rPr lang="pt-BR" i="1" dirty="0" smtClean="0"/>
              <a:t>(k</a:t>
            </a:r>
            <a:r>
              <a:rPr lang="pt-BR" i="1" baseline="-25000" dirty="0" smtClean="0"/>
              <a:t>1</a:t>
            </a:r>
            <a:r>
              <a:rPr lang="pt-BR" i="1" dirty="0" smtClean="0"/>
              <a:t>, k</a:t>
            </a:r>
            <a:r>
              <a:rPr lang="pt-BR" i="1" baseline="-25000" dirty="0" smtClean="0"/>
              <a:t>2</a:t>
            </a:r>
            <a:r>
              <a:rPr lang="pt-BR" i="1" dirty="0" smtClean="0"/>
              <a:t>, . . . , k</a:t>
            </a:r>
            <a:r>
              <a:rPr lang="pt-BR" i="1" baseline="-25000" dirty="0" smtClean="0"/>
              <a:t>n</a:t>
            </a:r>
            <a:r>
              <a:rPr lang="pt-BR" i="1" dirty="0" smtClean="0"/>
              <a:t>)</a:t>
            </a:r>
            <a:r>
              <a:rPr lang="en-GB" i="1" dirty="0" smtClean="0"/>
              <a:t>,                                                                          </a:t>
            </a:r>
            <a:r>
              <a:rPr lang="en-GB" dirty="0" smtClean="0"/>
              <a:t>where</a:t>
            </a:r>
            <a:r>
              <a:rPr lang="en-GB" i="1" dirty="0" smtClean="0"/>
              <a:t> A = {n &gt; 0; </a:t>
            </a:r>
            <a:r>
              <a:rPr lang="en-GB" i="1" dirty="0" err="1" smtClean="0"/>
              <a:t>k</a:t>
            </a:r>
            <a:r>
              <a:rPr lang="en-GB" i="1" baseline="-25000" dirty="0" err="1" smtClean="0"/>
              <a:t>i</a:t>
            </a:r>
            <a:r>
              <a:rPr lang="en-GB" i="1" dirty="0" smtClean="0"/>
              <a:t> &gt; 0, </a:t>
            </a:r>
            <a:r>
              <a:rPr lang="en-GB" i="1" dirty="0" err="1" smtClean="0"/>
              <a:t>i</a:t>
            </a:r>
            <a:r>
              <a:rPr lang="en-GB" i="1" dirty="0" smtClean="0"/>
              <a:t> = 1, 2, . . . , n}.</a:t>
            </a:r>
          </a:p>
          <a:p>
            <a:pPr>
              <a:buNone/>
            </a:pPr>
            <a:endParaRPr lang="en-GB" i="1" dirty="0" smtClean="0"/>
          </a:p>
          <a:p>
            <a:pPr>
              <a:buNone/>
            </a:pPr>
            <a:r>
              <a:rPr lang="en-GB" i="1" dirty="0" smtClean="0"/>
              <a:t>	</a:t>
            </a:r>
            <a:r>
              <a:rPr lang="en-GB" dirty="0" smtClean="0"/>
              <a:t>The problem is either to show that </a:t>
            </a:r>
            <a:r>
              <a:rPr lang="en-GB" i="1" dirty="0" smtClean="0"/>
              <a:t>Q ≤ 0 </a:t>
            </a:r>
            <a:r>
              <a:rPr lang="en-GB" dirty="0" smtClean="0"/>
              <a:t>or to find </a:t>
            </a:r>
            <a:r>
              <a:rPr lang="en-GB" i="1" dirty="0" smtClean="0"/>
              <a:t>ν, κ</a:t>
            </a:r>
            <a:r>
              <a:rPr lang="en-GB" i="1" baseline="-25000" dirty="0" smtClean="0"/>
              <a:t>1</a:t>
            </a:r>
            <a:r>
              <a:rPr lang="en-GB" i="1" dirty="0" smtClean="0"/>
              <a:t>, κ</a:t>
            </a:r>
            <a:r>
              <a:rPr lang="en-GB" i="1" baseline="-25000" dirty="0" smtClean="0"/>
              <a:t>2</a:t>
            </a:r>
            <a:r>
              <a:rPr lang="en-GB" i="1" dirty="0" smtClean="0"/>
              <a:t>, . . . , </a:t>
            </a:r>
            <a:r>
              <a:rPr lang="en-GB" i="1" dirty="0" err="1" smtClean="0"/>
              <a:t>κ</a:t>
            </a:r>
            <a:r>
              <a:rPr lang="en-GB" i="1" baseline="-25000" dirty="0" err="1" smtClean="0"/>
              <a:t>ν</a:t>
            </a:r>
            <a:r>
              <a:rPr lang="en-GB" i="1" dirty="0" smtClean="0"/>
              <a:t>, </a:t>
            </a:r>
            <a:r>
              <a:rPr lang="en-GB" dirty="0" smtClean="0"/>
              <a:t>such that </a:t>
            </a:r>
            <a:r>
              <a:rPr lang="en-GB" i="1" dirty="0" smtClean="0"/>
              <a:t>Q = Q(κ</a:t>
            </a:r>
            <a:r>
              <a:rPr lang="en-GB" i="1" baseline="-25000" dirty="0" smtClean="0"/>
              <a:t>1</a:t>
            </a:r>
            <a:r>
              <a:rPr lang="en-GB" i="1" dirty="0" smtClean="0"/>
              <a:t>, κ</a:t>
            </a:r>
            <a:r>
              <a:rPr lang="en-GB" i="1" baseline="-25000" dirty="0" smtClean="0"/>
              <a:t>2</a:t>
            </a:r>
            <a:r>
              <a:rPr lang="en-GB" i="1" dirty="0" smtClean="0"/>
              <a:t>, . . . , </a:t>
            </a:r>
            <a:r>
              <a:rPr lang="en-GB" i="1" dirty="0" err="1" smtClean="0"/>
              <a:t>κ</a:t>
            </a:r>
            <a:r>
              <a:rPr lang="en-GB" i="1" baseline="-25000" dirty="0" err="1" smtClean="0"/>
              <a:t>ν</a:t>
            </a:r>
            <a:r>
              <a:rPr lang="en-GB" i="1" dirty="0" smtClean="0"/>
              <a:t>).</a:t>
            </a:r>
            <a:endParaRPr lang="en-GB"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Solution of SCDS</a:t>
            </a:r>
            <a:endParaRPr lang="en-GB" dirty="0"/>
          </a:p>
        </p:txBody>
      </p:sp>
      <p:sp>
        <p:nvSpPr>
          <p:cNvPr id="3" name="Content Placeholder 2"/>
          <p:cNvSpPr>
            <a:spLocks noGrp="1"/>
          </p:cNvSpPr>
          <p:nvPr>
            <p:ph idx="1"/>
          </p:nvPr>
        </p:nvSpPr>
        <p:spPr/>
        <p:txBody>
          <a:bodyPr>
            <a:normAutofit/>
          </a:bodyPr>
          <a:lstStyle/>
          <a:p>
            <a:pPr algn="just"/>
            <a:r>
              <a:rPr lang="en-GB" dirty="0" smtClean="0"/>
              <a:t>SCDS takes the form of Problem 2 with      </a:t>
            </a:r>
            <a:r>
              <a:rPr lang="en-GB" i="1" dirty="0" smtClean="0"/>
              <a:t>PI(ref) = Q </a:t>
            </a:r>
            <a:r>
              <a:rPr lang="en-GB" dirty="0" smtClean="0"/>
              <a:t>(</a:t>
            </a:r>
            <a:r>
              <a:rPr lang="en-GB" i="1" dirty="0" err="1" smtClean="0"/>
              <a:t>k</a:t>
            </a:r>
            <a:r>
              <a:rPr lang="en-GB" i="1" baseline="-25000" dirty="0" err="1" smtClean="0"/>
              <a:t>i</a:t>
            </a:r>
            <a:r>
              <a:rPr lang="en-GB" i="1" dirty="0" smtClean="0"/>
              <a:t> </a:t>
            </a:r>
            <a:r>
              <a:rPr lang="en-GB" dirty="0" smtClean="0"/>
              <a:t>is the number of CDs selected if the first (and only) LS to produce CDs is the </a:t>
            </a:r>
            <a:r>
              <a:rPr lang="en-GB" i="1" dirty="0" err="1" smtClean="0"/>
              <a:t>i</a:t>
            </a:r>
            <a:r>
              <a:rPr lang="en-GB" dirty="0" err="1" smtClean="0"/>
              <a:t>’th</a:t>
            </a:r>
            <a:r>
              <a:rPr lang="en-GB" dirty="0" smtClean="0"/>
              <a:t>). </a:t>
            </a:r>
          </a:p>
          <a:p>
            <a:pPr algn="just"/>
            <a:r>
              <a:rPr lang="en-GB" dirty="0" smtClean="0"/>
              <a:t>Problem 2 is an example of Problem 1V, with the index pair 11 in place of 1. </a:t>
            </a:r>
          </a:p>
          <a:p>
            <a:pPr algn="just"/>
            <a:r>
              <a:rPr lang="en-GB" dirty="0" smtClean="0"/>
              <a:t>Problem 1V reduces to Problem 1, and may therefore be solved by Algorithm 1.</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Capital Project Valuation </a:t>
            </a:r>
            <a:br>
              <a:rPr lang="en-GB" dirty="0" smtClean="0"/>
            </a:br>
            <a:r>
              <a:rPr lang="en-GB" dirty="0" smtClean="0"/>
              <a:t>taking account of Risk</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   </a:t>
            </a:r>
          </a:p>
          <a:p>
            <a:pPr>
              <a:buNone/>
            </a:pPr>
            <a:r>
              <a:rPr lang="en-GB" dirty="0" smtClean="0"/>
              <a:t>    First Candidate:</a:t>
            </a:r>
          </a:p>
          <a:p>
            <a:pPr algn="just">
              <a:buNone/>
            </a:pPr>
            <a:r>
              <a:rPr lang="en-GB" dirty="0" smtClean="0"/>
              <a:t>    Expectation and Variance of Net Present Value, discounting at the relevant Weighted Average Cost of Capital.</a:t>
            </a:r>
          </a:p>
          <a:p>
            <a:pPr algn="just">
              <a:buNone/>
            </a:pPr>
            <a:r>
              <a:rPr lang="en-GB" dirty="0" smtClean="0"/>
              <a:t>	These measures, and WACC itself, are all measures of risk. However none addresses the key issue of the possibility of a very bad outcome. </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Candidates for doing this</a:t>
            </a:r>
            <a:endParaRPr lang="en-GB" dirty="0"/>
          </a:p>
        </p:txBody>
      </p:sp>
      <p:sp>
        <p:nvSpPr>
          <p:cNvPr id="3" name="Content Placeholder 2"/>
          <p:cNvSpPr>
            <a:spLocks noGrp="1"/>
          </p:cNvSpPr>
          <p:nvPr>
            <p:ph idx="1"/>
          </p:nvPr>
        </p:nvSpPr>
        <p:spPr/>
        <p:txBody>
          <a:bodyPr>
            <a:normAutofit fontScale="85000" lnSpcReduction="10000"/>
          </a:bodyPr>
          <a:lstStyle/>
          <a:p>
            <a:pPr algn="just"/>
            <a:r>
              <a:rPr lang="en-GB" dirty="0" smtClean="0"/>
              <a:t>Utilities</a:t>
            </a:r>
          </a:p>
          <a:p>
            <a:pPr algn="just">
              <a:buNone/>
            </a:pPr>
            <a:r>
              <a:rPr lang="en-GB" dirty="0" smtClean="0"/>
              <a:t>	These in principle take account of the decision-maker’s attitude to risk, but have no in-built rules for dealing with different cash flows.</a:t>
            </a:r>
          </a:p>
          <a:p>
            <a:pPr algn="just"/>
            <a:r>
              <a:rPr lang="en-GB" dirty="0" smtClean="0"/>
              <a:t>Value at Risk</a:t>
            </a:r>
          </a:p>
          <a:p>
            <a:pPr algn="just">
              <a:buNone/>
            </a:pPr>
            <a:r>
              <a:rPr lang="en-US" dirty="0" smtClean="0"/>
              <a:t>	The Value-at-Risk (</a:t>
            </a:r>
            <a:r>
              <a:rPr lang="en-US" dirty="0" err="1" smtClean="0"/>
              <a:t>VaR</a:t>
            </a:r>
            <a:r>
              <a:rPr lang="en-US" dirty="0" smtClean="0"/>
              <a:t>) is defined as a sum of money such that the probability of losing more than that amount takes some specified value. It thus does focus on bad outcomes, as required. However it focuses on a particular point in time, such as the endpoint of a project, as well as on a specific probability.</a:t>
            </a:r>
            <a:endParaRPr lang="en-GB"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lstStyle/>
          <a:p>
            <a:r>
              <a:rPr lang="en-GB" dirty="0" smtClean="0"/>
              <a:t>Single Machine Scheduling </a:t>
            </a:r>
            <a:r>
              <a:rPr lang="en-GB" dirty="0" err="1" smtClean="0"/>
              <a:t>Soln</a:t>
            </a:r>
            <a:endParaRPr lang="en-GB" dirty="0"/>
          </a:p>
        </p:txBody>
      </p:sp>
      <p:sp>
        <p:nvSpPr>
          <p:cNvPr id="3" name="Content Placeholder 2"/>
          <p:cNvSpPr>
            <a:spLocks noGrp="1"/>
          </p:cNvSpPr>
          <p:nvPr>
            <p:ph idx="1"/>
          </p:nvPr>
        </p:nvSpPr>
        <p:spPr/>
        <p:txBody>
          <a:bodyPr/>
          <a:lstStyle/>
          <a:p>
            <a:pPr>
              <a:buNone/>
            </a:pPr>
            <a:r>
              <a:rPr lang="en-GB" dirty="0" smtClean="0"/>
              <a:t>	</a:t>
            </a:r>
          </a:p>
          <a:p>
            <a:pPr>
              <a:buNone/>
            </a:pPr>
            <a:endParaRPr lang="en-GB" dirty="0" smtClean="0"/>
          </a:p>
          <a:p>
            <a:pPr algn="just">
              <a:buNone/>
            </a:pPr>
            <a:r>
              <a:rPr lang="en-GB" dirty="0" smtClean="0"/>
              <a:t>	An optimal policy is one which does the jobs in descending order of </a:t>
            </a:r>
            <a:r>
              <a:rPr lang="en-GB" i="1" dirty="0" err="1" smtClean="0"/>
              <a:t>c</a:t>
            </a:r>
            <a:r>
              <a:rPr lang="en-GB" i="1" baseline="-25000" dirty="0" err="1" smtClean="0"/>
              <a:t>i</a:t>
            </a:r>
            <a:r>
              <a:rPr lang="en-GB" sz="2440" i="1" dirty="0" smtClean="0"/>
              <a:t>/</a:t>
            </a:r>
            <a:r>
              <a:rPr lang="en-GB" i="1" dirty="0" err="1" smtClean="0"/>
              <a:t>s</a:t>
            </a:r>
            <a:r>
              <a:rPr lang="en-GB" i="1" baseline="-25000" dirty="0" err="1" smtClean="0"/>
              <a:t>i</a:t>
            </a:r>
            <a:r>
              <a:rPr lang="en-GB" dirty="0" smtClean="0"/>
              <a:t>. This follows from a simple interchange argument.</a:t>
            </a:r>
            <a:endParaRPr lang="en-GB" baseline="-25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Two ways of improving on </a:t>
            </a:r>
            <a:r>
              <a:rPr lang="en-US" dirty="0" err="1" smtClean="0"/>
              <a:t>VaR</a:t>
            </a:r>
            <a:r>
              <a:rPr lang="en-US" dirty="0" smtClean="0"/>
              <a:t> </a:t>
            </a:r>
            <a:br>
              <a:rPr lang="en-US" dirty="0" smtClean="0"/>
            </a:br>
            <a:endParaRPr lang="en-GB" dirty="0"/>
          </a:p>
        </p:txBody>
      </p:sp>
      <p:sp>
        <p:nvSpPr>
          <p:cNvPr id="3" name="Content Placeholder 2"/>
          <p:cNvSpPr>
            <a:spLocks noGrp="1"/>
          </p:cNvSpPr>
          <p:nvPr>
            <p:ph idx="1"/>
          </p:nvPr>
        </p:nvSpPr>
        <p:spPr/>
        <p:txBody>
          <a:bodyPr>
            <a:normAutofit fontScale="85000" lnSpcReduction="20000"/>
          </a:bodyPr>
          <a:lstStyle/>
          <a:p>
            <a:pPr lvl="0" algn="just"/>
            <a:r>
              <a:rPr lang="en-GB" dirty="0" smtClean="0"/>
              <a:t>Consider the maximum indebtedness reached by the aggregate cash flow, rather than simply the NPV at the end of the project.  Call this maximum the </a:t>
            </a:r>
            <a:r>
              <a:rPr lang="en-GB" i="1" dirty="0" smtClean="0"/>
              <a:t>cash flow exposure,</a:t>
            </a:r>
            <a:r>
              <a:rPr lang="en-GB" dirty="0" smtClean="0"/>
              <a:t> </a:t>
            </a:r>
            <a:r>
              <a:rPr lang="en-GB" i="1" dirty="0" smtClean="0"/>
              <a:t>CFE</a:t>
            </a:r>
            <a:r>
              <a:rPr lang="en-GB" dirty="0" smtClean="0"/>
              <a:t>.  </a:t>
            </a:r>
          </a:p>
          <a:p>
            <a:pPr lvl="0" algn="just"/>
            <a:r>
              <a:rPr lang="en-GB" dirty="0" smtClean="0"/>
              <a:t>As above, but now add to the aggregate cash flow at each stage the expected value of future cash flows, and consider the maximum indebtedness on this basis, taking into account future prospects.  Call this maximum the </a:t>
            </a:r>
            <a:r>
              <a:rPr lang="en-GB" i="1" dirty="0" smtClean="0"/>
              <a:t>prospective</a:t>
            </a:r>
            <a:r>
              <a:rPr lang="en-GB" dirty="0" smtClean="0"/>
              <a:t> </a:t>
            </a:r>
            <a:r>
              <a:rPr lang="en-GB" i="1" dirty="0" smtClean="0"/>
              <a:t>cash flow exposure,</a:t>
            </a:r>
            <a:r>
              <a:rPr lang="en-GB" dirty="0" smtClean="0"/>
              <a:t> </a:t>
            </a:r>
            <a:r>
              <a:rPr lang="en-GB" i="1" dirty="0" smtClean="0"/>
              <a:t>PCFE</a:t>
            </a:r>
            <a:r>
              <a:rPr lang="en-GB" dirty="0" smtClean="0"/>
              <a:t>.</a:t>
            </a:r>
          </a:p>
          <a:p>
            <a:pPr lvl="0" algn="just">
              <a:buNone/>
            </a:pPr>
            <a:r>
              <a:rPr lang="en-GB" dirty="0" smtClean="0"/>
              <a:t>	The distributions of CFE and PCFE, and in particular their expectations, are </a:t>
            </a:r>
            <a:r>
              <a:rPr lang="en-GB" dirty="0" smtClean="0"/>
              <a:t>the </a:t>
            </a:r>
            <a:r>
              <a:rPr lang="en-GB" dirty="0" err="1" smtClean="0"/>
              <a:t>Gittins</a:t>
            </a:r>
            <a:r>
              <a:rPr lang="en-GB" dirty="0" smtClean="0"/>
              <a:t> – </a:t>
            </a:r>
            <a:r>
              <a:rPr lang="en-GB" dirty="0" err="1" smtClean="0"/>
              <a:t>Oreskovich</a:t>
            </a:r>
            <a:r>
              <a:rPr lang="en-GB" dirty="0" smtClean="0"/>
              <a:t> </a:t>
            </a:r>
            <a:r>
              <a:rPr lang="en-GB" smtClean="0"/>
              <a:t>(GO) measures </a:t>
            </a:r>
            <a:r>
              <a:rPr lang="en-GB" dirty="0" smtClean="0"/>
              <a:t>of risk.  </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 of CFE and PCFE</a:t>
            </a:r>
            <a:endParaRPr lang="en-GB" dirty="0"/>
          </a:p>
        </p:txBody>
      </p:sp>
      <p:sp>
        <p:nvSpPr>
          <p:cNvPr id="3" name="Content Placeholder 2"/>
          <p:cNvSpPr>
            <a:spLocks noGrp="1"/>
          </p:cNvSpPr>
          <p:nvPr>
            <p:ph idx="1"/>
          </p:nvPr>
        </p:nvSpPr>
        <p:spPr>
          <a:xfrm>
            <a:off x="152400" y="1600200"/>
            <a:ext cx="8763000" cy="4525963"/>
          </a:xfrm>
        </p:spPr>
        <p:txBody>
          <a:bodyPr>
            <a:normAutofit lnSpcReduction="10000"/>
          </a:bodyPr>
          <a:lstStyle/>
          <a:p>
            <a:pPr>
              <a:buNone/>
            </a:pPr>
            <a:r>
              <a:rPr lang="en-GB" i="1" dirty="0" smtClean="0"/>
              <a:t>   </a:t>
            </a:r>
          </a:p>
          <a:p>
            <a:pPr>
              <a:buNone/>
            </a:pPr>
            <a:r>
              <a:rPr lang="en-GB" i="1" dirty="0" smtClean="0"/>
              <a:t>    </a:t>
            </a:r>
            <a:r>
              <a:rPr lang="en-GB" b="1" dirty="0" smtClean="0"/>
              <a:t>Theorem 1.</a:t>
            </a:r>
            <a:r>
              <a:rPr lang="en-GB" i="1" dirty="0" smtClean="0"/>
              <a:t>                                                                                                                                   </a:t>
            </a:r>
            <a:r>
              <a:rPr lang="en-GB" sz="2500" i="1" dirty="0" smtClean="0"/>
              <a:t>With discount rate γ = 0,                                                                    (</a:t>
            </a:r>
            <a:r>
              <a:rPr lang="en-GB" sz="2500" i="1" dirty="0" err="1" smtClean="0"/>
              <a:t>i</a:t>
            </a:r>
            <a:r>
              <a:rPr lang="en-GB" sz="2500" i="1" dirty="0" smtClean="0"/>
              <a:t>) CFE ≥ - NPV, (ii) PCFE ≥ -NPV.</a:t>
            </a:r>
            <a:endParaRPr lang="en-GB" sz="2500" dirty="0" smtClean="0"/>
          </a:p>
          <a:p>
            <a:pPr>
              <a:buNone/>
            </a:pPr>
            <a:r>
              <a:rPr lang="en-GB" sz="2760" dirty="0" smtClean="0"/>
              <a:t>     These results are immediate consequences of the fact that </a:t>
            </a:r>
            <a:r>
              <a:rPr lang="en-GB" sz="2760" i="1" dirty="0" smtClean="0"/>
              <a:t>NPV = NRV(T) = ENPV(T).                                            </a:t>
            </a:r>
            <a:r>
              <a:rPr lang="en-GB" sz="2760" dirty="0" smtClean="0"/>
              <a:t>Here </a:t>
            </a:r>
            <a:r>
              <a:rPr lang="en-GB" sz="2760" i="1" dirty="0" smtClean="0"/>
              <a:t>T</a:t>
            </a:r>
            <a:r>
              <a:rPr lang="en-GB" sz="2760" dirty="0" smtClean="0"/>
              <a:t> = Completion time of project,                                                                                 </a:t>
            </a:r>
            <a:r>
              <a:rPr lang="en-GB" sz="2760" i="1" dirty="0" smtClean="0"/>
              <a:t>NRV(t)</a:t>
            </a:r>
            <a:r>
              <a:rPr lang="en-GB" sz="2760" dirty="0" smtClean="0"/>
              <a:t> = Aggregate net retrospective value at time </a:t>
            </a:r>
            <a:r>
              <a:rPr lang="en-GB" sz="2760" i="1" dirty="0" smtClean="0"/>
              <a:t>t</a:t>
            </a:r>
            <a:r>
              <a:rPr lang="en-GB" sz="2760" dirty="0" smtClean="0"/>
              <a:t> , and                                                                                   </a:t>
            </a:r>
            <a:r>
              <a:rPr lang="en-GB" sz="2760" i="1" dirty="0" smtClean="0"/>
              <a:t>ENPV(t)</a:t>
            </a:r>
            <a:r>
              <a:rPr lang="en-GB" sz="2760" dirty="0" smtClean="0"/>
              <a:t> = Expected net present value at time </a:t>
            </a:r>
            <a:r>
              <a:rPr lang="en-GB" sz="2760" i="1" dirty="0" smtClean="0"/>
              <a:t>t</a:t>
            </a:r>
            <a:r>
              <a:rPr lang="en-GB" sz="2760" dirty="0" smtClean="0"/>
              <a:t>, conditional on what happens up to time </a:t>
            </a:r>
            <a:r>
              <a:rPr lang="en-GB" sz="2760" i="1" dirty="0" smtClean="0"/>
              <a:t>t</a:t>
            </a:r>
            <a:r>
              <a:rPr lang="en-GB" sz="2760" dirty="0" smtClean="0"/>
              <a:t>.                                                                                                                                    </a:t>
            </a:r>
            <a:endParaRPr lang="en-GB" sz="276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 Risk</a:t>
            </a:r>
            <a:endParaRPr lang="en-GB" dirty="0"/>
          </a:p>
        </p:txBody>
      </p:sp>
      <p:sp>
        <p:nvSpPr>
          <p:cNvPr id="3" name="Content Placeholder 2"/>
          <p:cNvSpPr>
            <a:spLocks noGrp="1"/>
          </p:cNvSpPr>
          <p:nvPr>
            <p:ph idx="1"/>
          </p:nvPr>
        </p:nvSpPr>
        <p:spPr/>
        <p:txBody>
          <a:bodyPr/>
          <a:lstStyle/>
          <a:p>
            <a:pPr algn="just">
              <a:buNone/>
            </a:pPr>
            <a:r>
              <a:rPr lang="en-GB" dirty="0" smtClean="0"/>
              <a:t>    The inequality </a:t>
            </a:r>
            <a:r>
              <a:rPr lang="en-GB" i="1" dirty="0" smtClean="0"/>
              <a:t>PCFE ≥ -NPV</a:t>
            </a:r>
            <a:r>
              <a:rPr lang="en-GB" dirty="0" smtClean="0"/>
              <a:t> holds with equality in the case of a deterministic sequence of costs and rewards, in which case </a:t>
            </a:r>
            <a:r>
              <a:rPr lang="en-GB" i="1" dirty="0" smtClean="0"/>
              <a:t>NPV</a:t>
            </a:r>
            <a:r>
              <a:rPr lang="en-GB" dirty="0" smtClean="0"/>
              <a:t> takes a unique predictable value. </a:t>
            </a:r>
          </a:p>
          <a:p>
            <a:pPr algn="just">
              <a:buNone/>
            </a:pPr>
            <a:r>
              <a:rPr lang="en-GB" dirty="0" smtClean="0"/>
              <a:t>  </a:t>
            </a:r>
          </a:p>
          <a:p>
            <a:pPr algn="just">
              <a:buNone/>
            </a:pPr>
            <a:r>
              <a:rPr lang="en-GB" dirty="0" smtClean="0"/>
              <a:t>   Thus </a:t>
            </a:r>
            <a:r>
              <a:rPr lang="en-GB" i="1" dirty="0" smtClean="0"/>
              <a:t>EPCFE + ENPV</a:t>
            </a:r>
            <a:r>
              <a:rPr lang="en-GB" dirty="0" smtClean="0"/>
              <a:t>, with </a:t>
            </a:r>
            <a:r>
              <a:rPr lang="en-GB" i="1" dirty="0" smtClean="0"/>
              <a:t>γ = 0</a:t>
            </a:r>
            <a:r>
              <a:rPr lang="en-GB" dirty="0" smtClean="0"/>
              <a:t>, is a measure of the risk associated with uncertainty. Another such measure is </a:t>
            </a:r>
            <a:r>
              <a:rPr lang="en-GB" i="1" dirty="0" err="1" smtClean="0"/>
              <a:t>Var</a:t>
            </a:r>
            <a:r>
              <a:rPr lang="en-GB" i="1" dirty="0" smtClean="0"/>
              <a:t>(NPV)</a:t>
            </a:r>
            <a:r>
              <a:rPr lang="en-GB" dirty="0" smtClean="0"/>
              <a:t>.</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Simple Example</a:t>
            </a:r>
            <a:endParaRPr lang="en-GB" dirty="0"/>
          </a:p>
        </p:txBody>
      </p:sp>
      <p:sp>
        <p:nvSpPr>
          <p:cNvPr id="3" name="Content Placeholder 2"/>
          <p:cNvSpPr>
            <a:spLocks noGrp="1"/>
          </p:cNvSpPr>
          <p:nvPr>
            <p:ph idx="1"/>
          </p:nvPr>
        </p:nvSpPr>
        <p:spPr/>
        <p:txBody>
          <a:bodyPr>
            <a:normAutofit fontScale="92500" lnSpcReduction="20000"/>
          </a:bodyPr>
          <a:lstStyle/>
          <a:p>
            <a:pPr>
              <a:buNone/>
            </a:pPr>
            <a:r>
              <a:rPr lang="en-GB" dirty="0" smtClean="0"/>
              <a:t>    Project with two time points.                                Time 0,  project starts.  Time 1,  project finishes.  </a:t>
            </a:r>
            <a:r>
              <a:rPr lang="en-GB" i="1" dirty="0" smtClean="0"/>
              <a:t>γ = 0, </a:t>
            </a:r>
            <a:r>
              <a:rPr lang="en-GB" i="1" dirty="0" err="1" smtClean="0"/>
              <a:t>Var</a:t>
            </a:r>
            <a:r>
              <a:rPr lang="en-GB" i="1" dirty="0" smtClean="0"/>
              <a:t>(NPV) = 1, ENPV = 0. </a:t>
            </a:r>
          </a:p>
          <a:p>
            <a:pPr>
              <a:buNone/>
            </a:pPr>
            <a:r>
              <a:rPr lang="en-GB" i="1" dirty="0" smtClean="0"/>
              <a:t>    PCFE =  - min[ENPV(0), ENPV(1)] </a:t>
            </a:r>
          </a:p>
          <a:p>
            <a:pPr>
              <a:buNone/>
            </a:pPr>
            <a:r>
              <a:rPr lang="en-GB" i="1" dirty="0" smtClean="0"/>
              <a:t>              =  - min[ENPV, NPV] = max[0, - NPV].          </a:t>
            </a:r>
            <a:r>
              <a:rPr lang="en-GB" dirty="0" smtClean="0"/>
              <a:t>Write -</a:t>
            </a:r>
            <a:r>
              <a:rPr lang="en-GB" i="1" dirty="0" smtClean="0"/>
              <a:t>NPV =  X </a:t>
            </a:r>
            <a:r>
              <a:rPr lang="en-GB" dirty="0" smtClean="0"/>
              <a:t>and suppose                                                                                                         </a:t>
            </a:r>
            <a:r>
              <a:rPr lang="en-GB" i="1" dirty="0" smtClean="0"/>
              <a:t>P(X = m) = P(X = - m) = p, P(X = 0) = 1 – 2p</a:t>
            </a:r>
            <a:r>
              <a:rPr lang="en-GB" dirty="0" smtClean="0"/>
              <a:t>, where </a:t>
            </a:r>
            <a:r>
              <a:rPr lang="en-GB" i="1" dirty="0" smtClean="0"/>
              <a:t>m &gt; 0</a:t>
            </a:r>
            <a:r>
              <a:rPr lang="en-GB" dirty="0" smtClean="0"/>
              <a:t>.                                                                         Thus </a:t>
            </a:r>
            <a:r>
              <a:rPr lang="en-GB" i="1" dirty="0" smtClean="0"/>
              <a:t>EX = 0, </a:t>
            </a:r>
            <a:r>
              <a:rPr lang="en-GB" i="1" dirty="0" err="1" smtClean="0"/>
              <a:t>VarX</a:t>
            </a:r>
            <a:r>
              <a:rPr lang="en-GB" i="1" dirty="0" smtClean="0"/>
              <a:t> = 2pm</a:t>
            </a:r>
            <a:r>
              <a:rPr lang="en-GB" i="1" baseline="30000" dirty="0" smtClean="0"/>
              <a:t>2 </a:t>
            </a:r>
            <a:r>
              <a:rPr lang="en-GB" i="1" dirty="0" smtClean="0"/>
              <a:t>= 1</a:t>
            </a:r>
            <a:r>
              <a:rPr lang="en-GB" dirty="0" smtClean="0"/>
              <a:t>, and </a:t>
            </a:r>
            <a:r>
              <a:rPr lang="en-GB" i="1" dirty="0" smtClean="0"/>
              <a:t>EPCFE = pm = 1/2m</a:t>
            </a:r>
            <a:r>
              <a:rPr lang="en-GB" dirty="0" smtClean="0"/>
              <a:t>, which takes all values in the interval         </a:t>
            </a:r>
            <a:r>
              <a:rPr lang="en-GB" i="1" dirty="0" smtClean="0"/>
              <a:t>(0, 0.5] </a:t>
            </a:r>
            <a:r>
              <a:rPr lang="en-GB" dirty="0" smtClean="0"/>
              <a:t>as m varies between ∞ and 1.</a:t>
            </a:r>
          </a:p>
          <a:p>
            <a:pPr>
              <a:buNone/>
            </a:pP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lstStyle/>
          <a:p>
            <a:r>
              <a:rPr lang="en-GB" dirty="0" smtClean="0"/>
              <a:t>Theorem 2</a:t>
            </a:r>
            <a:endParaRPr lang="en-GB" dirty="0"/>
          </a:p>
        </p:txBody>
      </p:sp>
      <p:sp>
        <p:nvSpPr>
          <p:cNvPr id="3" name="Content Placeholder 2"/>
          <p:cNvSpPr>
            <a:spLocks noGrp="1"/>
          </p:cNvSpPr>
          <p:nvPr>
            <p:ph idx="1"/>
          </p:nvPr>
        </p:nvSpPr>
        <p:spPr>
          <a:xfrm>
            <a:off x="457200" y="2204864"/>
            <a:ext cx="8229600" cy="3921299"/>
          </a:xfrm>
        </p:spPr>
        <p:txBody>
          <a:bodyPr/>
          <a:lstStyle/>
          <a:p>
            <a:pPr algn="just">
              <a:buNone/>
            </a:pPr>
            <a:r>
              <a:rPr lang="en-GB" b="1" i="1" dirty="0" smtClean="0"/>
              <a:t>    </a:t>
            </a:r>
            <a:endParaRPr lang="en-GB" dirty="0" smtClean="0"/>
          </a:p>
          <a:p>
            <a:pPr algn="just">
              <a:buNone/>
            </a:pPr>
            <a:r>
              <a:rPr lang="en-GB" i="1" dirty="0" smtClean="0"/>
              <a:t>    For a random variable X∈</a:t>
            </a:r>
            <a:r>
              <a:rPr lang="en-GB" b="1" i="1" dirty="0" smtClean="0"/>
              <a:t>R </a:t>
            </a:r>
            <a:r>
              <a:rPr lang="en-GB" i="1" dirty="0" smtClean="0"/>
              <a:t>the maximum value of E(max[0,X]), subject to the constraints EX = 0 and </a:t>
            </a:r>
            <a:r>
              <a:rPr lang="en-GB" i="1" dirty="0" err="1" smtClean="0"/>
              <a:t>VarX</a:t>
            </a:r>
            <a:r>
              <a:rPr lang="en-GB" i="1" dirty="0" smtClean="0"/>
              <a:t> = 1, is 0.5, and occurs when P(X = 1) = P(X = - 1) = 0.5.</a:t>
            </a:r>
            <a:endParaRPr lang="en-GB" dirty="0" smtClean="0"/>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base">
              <a:spcBef>
                <a:spcPct val="0"/>
              </a:spcBef>
              <a:spcAft>
                <a:spcPct val="0"/>
              </a:spcAft>
              <a:defRPr/>
            </a:pPr>
            <a:fld id="{25A0020E-E685-449A-973F-8575D6610A60}" type="slidenum">
              <a:rPr lang="en-US" sz="1200">
                <a:solidFill>
                  <a:srgbClr val="FFFFFF"/>
                </a:solidFill>
                <a:effectLst>
                  <a:outerShdw blurRad="38100" dist="38100" dir="2700000" algn="tl">
                    <a:srgbClr val="000000"/>
                  </a:outerShdw>
                </a:effectLst>
              </a:rPr>
              <a:pPr algn="r" fontAlgn="base">
                <a:spcBef>
                  <a:spcPct val="0"/>
                </a:spcBef>
                <a:spcAft>
                  <a:spcPct val="0"/>
                </a:spcAft>
                <a:defRPr/>
              </a:pPr>
              <a:t>35</a:t>
            </a:fld>
            <a:endParaRPr lang="en-US" sz="1200">
              <a:solidFill>
                <a:srgbClr val="FFFFFF"/>
              </a:solidFill>
              <a:effectLst>
                <a:outerShdw blurRad="38100" dist="38100" dir="2700000" algn="tl">
                  <a:srgbClr val="000000"/>
                </a:outerShdw>
              </a:effectLst>
            </a:endParaRPr>
          </a:p>
        </p:txBody>
      </p:sp>
      <p:sp>
        <p:nvSpPr>
          <p:cNvPr id="11266" name="Rectangle 2"/>
          <p:cNvSpPr>
            <a:spLocks noGrp="1" noChangeArrowheads="1"/>
          </p:cNvSpPr>
          <p:nvPr>
            <p:ph type="title" idx="4294967295"/>
          </p:nvPr>
        </p:nvSpPr>
        <p:spPr>
          <a:xfrm>
            <a:off x="0" y="1340768"/>
            <a:ext cx="8229600" cy="864096"/>
          </a:xfrm>
        </p:spPr>
        <p:txBody>
          <a:bodyPr>
            <a:normAutofit fontScale="90000"/>
          </a:bodyPr>
          <a:lstStyle/>
          <a:p>
            <a:pPr eaLnBrk="1" hangingPunct="1"/>
            <a:r>
              <a:rPr lang="en-GB" dirty="0" smtClean="0"/>
              <a:t>References</a:t>
            </a:r>
            <a:r>
              <a:rPr lang="en-GB" b="1" dirty="0" smtClean="0">
                <a:solidFill>
                  <a:srgbClr val="003366"/>
                </a:solidFill>
                <a:latin typeface="Trajan Pro" pitchFamily="18" charset="0"/>
              </a:rPr>
              <a:t/>
            </a:r>
            <a:br>
              <a:rPr lang="en-GB" b="1" dirty="0" smtClean="0">
                <a:solidFill>
                  <a:srgbClr val="003366"/>
                </a:solidFill>
                <a:latin typeface="Trajan Pro" pitchFamily="18" charset="0"/>
              </a:rPr>
            </a:br>
            <a:endParaRPr lang="en-GB" b="1" dirty="0" smtClean="0">
              <a:solidFill>
                <a:srgbClr val="003366"/>
              </a:solidFill>
              <a:latin typeface="Trajan Pro" pitchFamily="18" charset="0"/>
            </a:endParaRPr>
          </a:p>
        </p:txBody>
      </p:sp>
      <p:sp>
        <p:nvSpPr>
          <p:cNvPr id="11267" name="Rectangle 3"/>
          <p:cNvSpPr>
            <a:spLocks noGrp="1" noChangeArrowheads="1"/>
          </p:cNvSpPr>
          <p:nvPr>
            <p:ph type="body" idx="4294967295"/>
          </p:nvPr>
        </p:nvSpPr>
        <p:spPr>
          <a:xfrm flipV="1">
            <a:off x="0" y="6165304"/>
            <a:ext cx="9144000" cy="72008"/>
          </a:xfrm>
        </p:spPr>
        <p:txBody>
          <a:bodyPr>
            <a:normAutofit fontScale="25000" lnSpcReduction="20000"/>
          </a:bodyPr>
          <a:lstStyle/>
          <a:p>
            <a:pPr eaLnBrk="1" hangingPunct="1">
              <a:lnSpc>
                <a:spcPct val="90000"/>
              </a:lnSpc>
              <a:buNone/>
            </a:pPr>
            <a:endParaRPr lang="en-GB" altLang="zh-TW" sz="3600" dirty="0" smtClean="0">
              <a:latin typeface="Trajan Pro" pitchFamily="18" charset="0"/>
              <a:ea typeface="PMingLiU" charset="-120"/>
            </a:endParaRPr>
          </a:p>
        </p:txBody>
      </p:sp>
      <p:sp>
        <p:nvSpPr>
          <p:cNvPr id="5" name="Rectangle 4"/>
          <p:cNvSpPr/>
          <p:nvPr/>
        </p:nvSpPr>
        <p:spPr>
          <a:xfrm>
            <a:off x="251520" y="2780929"/>
            <a:ext cx="8496944" cy="2031325"/>
          </a:xfrm>
          <a:prstGeom prst="rect">
            <a:avLst/>
          </a:prstGeom>
        </p:spPr>
        <p:txBody>
          <a:bodyPr wrap="square">
            <a:spAutoFit/>
          </a:bodyPr>
          <a:lstStyle/>
          <a:p>
            <a:r>
              <a:rPr lang="en-GB" dirty="0" err="1" smtClean="0"/>
              <a:t>Qu</a:t>
            </a:r>
            <a:r>
              <a:rPr lang="en-GB" dirty="0" smtClean="0"/>
              <a:t>, S., and </a:t>
            </a:r>
            <a:r>
              <a:rPr lang="en-GB" dirty="0" err="1" smtClean="0"/>
              <a:t>Gittins</a:t>
            </a:r>
            <a:r>
              <a:rPr lang="en-GB" dirty="0" smtClean="0"/>
              <a:t>, J.C. (2011), ‘A forwards induction approach to candidate drug selection’, Advances in Applied Probability, </a:t>
            </a:r>
            <a:r>
              <a:rPr lang="en-GB" b="1" dirty="0" smtClean="0"/>
              <a:t>43</a:t>
            </a:r>
            <a:r>
              <a:rPr lang="en-GB" dirty="0" smtClean="0"/>
              <a:t>, pp 649 - 665. </a:t>
            </a:r>
          </a:p>
          <a:p>
            <a:endParaRPr lang="en-GB" dirty="0" smtClean="0"/>
          </a:p>
          <a:p>
            <a:r>
              <a:rPr lang="en-GB" dirty="0" err="1" smtClean="0"/>
              <a:t>Oreskovich</a:t>
            </a:r>
            <a:r>
              <a:rPr lang="en-GB" dirty="0" smtClean="0"/>
              <a:t>, A. (2014), ‘New Measures of Risk in Pharmaceutical Research’, DPhil thesis, Oxford University </a:t>
            </a:r>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AB60FB-F3C5-43FF-916C-ADD8025C3B21}" type="slidenum">
              <a:rPr lang="en-US">
                <a:solidFill>
                  <a:srgbClr val="FFFFFF"/>
                </a:solidFill>
              </a:rPr>
              <a:pPr>
                <a:defRPr/>
              </a:pPr>
              <a:t>37</a:t>
            </a:fld>
            <a:endParaRPr lang="en-US">
              <a:solidFill>
                <a:srgbClr val="FFFFFF"/>
              </a:solidFill>
            </a:endParaRPr>
          </a:p>
        </p:txBody>
      </p:sp>
      <p:sp>
        <p:nvSpPr>
          <p:cNvPr id="859138" name="Rectangle 2"/>
          <p:cNvSpPr>
            <a:spLocks noGrp="1" noChangeArrowheads="1"/>
          </p:cNvSpPr>
          <p:nvPr>
            <p:ph type="title"/>
          </p:nvPr>
        </p:nvSpPr>
        <p:spPr/>
        <p:txBody>
          <a:bodyPr/>
          <a:lstStyle/>
          <a:p>
            <a:pPr eaLnBrk="1" hangingPunct="1">
              <a:defRPr/>
            </a:pPr>
            <a:r>
              <a:rPr lang="en-GB" sz="4800" b="1" smtClean="0">
                <a:solidFill>
                  <a:srgbClr val="003366"/>
                </a:solidFill>
                <a:latin typeface="Trajan Pro" pitchFamily="18" charset="0"/>
              </a:rPr>
              <a:t>INPUTS REQUIRED</a:t>
            </a:r>
            <a:r>
              <a:rPr lang="en-GB" smtClean="0">
                <a:solidFill>
                  <a:srgbClr val="003366"/>
                </a:solidFill>
                <a:latin typeface="Trajan Pro" pitchFamily="18" charset="0"/>
              </a:rPr>
              <a:t>	</a:t>
            </a:r>
            <a:endParaRPr lang="en-GB" smtClean="0">
              <a:solidFill>
                <a:srgbClr val="FF9900"/>
              </a:solidFill>
            </a:endParaRPr>
          </a:p>
        </p:txBody>
      </p:sp>
      <p:sp>
        <p:nvSpPr>
          <p:cNvPr id="859139" name="Rectangle 3"/>
          <p:cNvSpPr>
            <a:spLocks noGrp="1" noChangeArrowheads="1"/>
          </p:cNvSpPr>
          <p:nvPr>
            <p:ph type="body" idx="1"/>
          </p:nvPr>
        </p:nvSpPr>
        <p:spPr>
          <a:xfrm>
            <a:off x="549275" y="1627188"/>
            <a:ext cx="7929563" cy="4446587"/>
          </a:xfrm>
        </p:spPr>
        <p:txBody>
          <a:bodyPr/>
          <a:lstStyle/>
          <a:p>
            <a:pPr eaLnBrk="1" hangingPunct="1">
              <a:lnSpc>
                <a:spcPct val="80000"/>
              </a:lnSpc>
              <a:defRPr/>
            </a:pPr>
            <a:r>
              <a:rPr lang="en-GB" sz="2400" smtClean="0">
                <a:latin typeface="Trajan Pro" pitchFamily="18" charset="0"/>
              </a:rPr>
              <a:t>Values and Costs.</a:t>
            </a:r>
          </a:p>
          <a:p>
            <a:pPr eaLnBrk="1" hangingPunct="1">
              <a:lnSpc>
                <a:spcPct val="80000"/>
              </a:lnSpc>
              <a:defRPr/>
            </a:pPr>
            <a:r>
              <a:rPr lang="en-GB" sz="2400" smtClean="0">
                <a:latin typeface="Trajan Pro" pitchFamily="18" charset="0"/>
              </a:rPr>
              <a:t>Bench-mark Success Probabilities and Durations for Discovery Stages and Clinical Trials Phases.</a:t>
            </a:r>
          </a:p>
          <a:p>
            <a:pPr eaLnBrk="1" hangingPunct="1">
              <a:lnSpc>
                <a:spcPct val="80000"/>
              </a:lnSpc>
              <a:defRPr/>
            </a:pPr>
            <a:r>
              <a:rPr lang="en-GB" sz="2400" smtClean="0">
                <a:latin typeface="Trajan Pro" pitchFamily="18" charset="0"/>
              </a:rPr>
              <a:t>Bench-mark Allocations of Scientists for the Discovery (ie Preclinical) Stages.</a:t>
            </a:r>
          </a:p>
          <a:p>
            <a:pPr eaLnBrk="1" hangingPunct="1">
              <a:lnSpc>
                <a:spcPct val="80000"/>
              </a:lnSpc>
              <a:defRPr/>
            </a:pPr>
            <a:r>
              <a:rPr lang="en-GB" sz="2400" smtClean="0">
                <a:latin typeface="Trajan Pro" pitchFamily="18" charset="0"/>
              </a:rPr>
              <a:t>Judgements on the relationship between Rate of Progress and Number of Scientists allocated. </a:t>
            </a:r>
          </a:p>
          <a:p>
            <a:pPr eaLnBrk="1" hangingPunct="1">
              <a:lnSpc>
                <a:spcPct val="80000"/>
              </a:lnSpc>
              <a:defRPr/>
            </a:pPr>
            <a:r>
              <a:rPr lang="en-GB" sz="2400" smtClean="0">
                <a:latin typeface="Trajan Pro" pitchFamily="18" charset="0"/>
              </a:rPr>
              <a:t> Judgements on the extent and likely impact of Competitive Developments in other Companies. </a:t>
            </a:r>
          </a:p>
          <a:p>
            <a:pPr eaLnBrk="1" hangingPunct="1">
              <a:lnSpc>
                <a:spcPct val="80000"/>
              </a:lnSpc>
              <a:buFont typeface="Wingdings" pitchFamily="2" charset="2"/>
              <a:buNone/>
              <a:defRPr/>
            </a:pPr>
            <a:r>
              <a:rPr lang="en-GB" sz="2400" smtClean="0">
                <a:latin typeface="Trajan Pro" pitchFamily="18" charset="0"/>
              </a:rPr>
              <a:t>	These may be entered as probability distributions, allowing for uncertainty, which may be very high. </a:t>
            </a:r>
            <a:endParaRPr lang="en-GB" sz="2400" smtClean="0"/>
          </a:p>
          <a:p>
            <a:pPr eaLnBrk="1" hangingPunct="1">
              <a:lnSpc>
                <a:spcPct val="80000"/>
              </a:lnSpc>
              <a:buFont typeface="Wingdings" pitchFamily="2" charset="2"/>
              <a:buNone/>
              <a:defRPr/>
            </a:pPr>
            <a:endParaRPr lang="en-GB" sz="2400" smtClean="0"/>
          </a:p>
          <a:p>
            <a:pPr eaLnBrk="1" hangingPunct="1">
              <a:lnSpc>
                <a:spcPct val="80000"/>
              </a:lnSpc>
              <a:buFont typeface="Wingdings" pitchFamily="2" charset="2"/>
              <a:buNone/>
              <a:defRPr/>
            </a:pPr>
            <a:r>
              <a:rPr lang="en-GB" sz="2400" smtClean="0"/>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14295E0-08F6-412B-8FFD-244B73E34C56}" type="slidenum">
              <a:rPr lang="en-US">
                <a:solidFill>
                  <a:srgbClr val="FFFFFF"/>
                </a:solidFill>
              </a:rPr>
              <a:pPr>
                <a:defRPr/>
              </a:pPr>
              <a:t>38</a:t>
            </a:fld>
            <a:endParaRPr lang="en-US">
              <a:solidFill>
                <a:srgbClr val="FFFFFF"/>
              </a:solidFill>
            </a:endParaRPr>
          </a:p>
        </p:txBody>
      </p:sp>
      <p:sp>
        <p:nvSpPr>
          <p:cNvPr id="860162" name="Rectangle 2"/>
          <p:cNvSpPr>
            <a:spLocks noGrp="1" noChangeArrowheads="1"/>
          </p:cNvSpPr>
          <p:nvPr>
            <p:ph type="title"/>
          </p:nvPr>
        </p:nvSpPr>
        <p:spPr/>
        <p:txBody>
          <a:bodyPr/>
          <a:lstStyle/>
          <a:p>
            <a:pPr eaLnBrk="1" hangingPunct="1">
              <a:defRPr/>
            </a:pPr>
            <a:r>
              <a:rPr lang="en-GB" sz="4800" b="1" smtClean="0">
                <a:solidFill>
                  <a:srgbClr val="003366"/>
                </a:solidFill>
                <a:latin typeface="Trajan Pro" pitchFamily="18" charset="0"/>
              </a:rPr>
              <a:t>VALUES AND COSTS</a:t>
            </a:r>
          </a:p>
        </p:txBody>
      </p:sp>
      <p:sp>
        <p:nvSpPr>
          <p:cNvPr id="860163" name="Rectangle 3"/>
          <p:cNvSpPr>
            <a:spLocks noGrp="1" noChangeArrowheads="1"/>
          </p:cNvSpPr>
          <p:nvPr>
            <p:ph type="body" idx="1"/>
          </p:nvPr>
        </p:nvSpPr>
        <p:spPr/>
        <p:txBody>
          <a:bodyPr/>
          <a:lstStyle/>
          <a:p>
            <a:pPr eaLnBrk="1" hangingPunct="1">
              <a:lnSpc>
                <a:spcPct val="90000"/>
              </a:lnSpc>
              <a:defRPr/>
            </a:pPr>
            <a:r>
              <a:rPr lang="en-GB" sz="2800" smtClean="0">
                <a:latin typeface="Trajan Pro" pitchFamily="18" charset="0"/>
              </a:rPr>
              <a:t>Weighted average cost of capital for the company, preferably in inflation-free terms.  </a:t>
            </a:r>
          </a:p>
          <a:p>
            <a:pPr eaLnBrk="1" hangingPunct="1">
              <a:lnSpc>
                <a:spcPct val="90000"/>
              </a:lnSpc>
              <a:defRPr/>
            </a:pPr>
            <a:r>
              <a:rPr lang="en-GB" sz="2800" smtClean="0">
                <a:latin typeface="Trajan Pro" pitchFamily="18" charset="0"/>
              </a:rPr>
              <a:t>Expected net present value of a new drug available and approved for marketing.</a:t>
            </a:r>
          </a:p>
          <a:p>
            <a:pPr eaLnBrk="1" hangingPunct="1">
              <a:lnSpc>
                <a:spcPct val="90000"/>
              </a:lnSpc>
              <a:defRPr/>
            </a:pPr>
            <a:r>
              <a:rPr lang="en-GB" sz="2800" smtClean="0">
                <a:latin typeface="Trajan Pro" pitchFamily="18" charset="0"/>
              </a:rPr>
              <a:t>Average cost of employing a senior scientist for a year, including all overheads and the cost of support staff.</a:t>
            </a:r>
          </a:p>
          <a:p>
            <a:pPr eaLnBrk="1" hangingPunct="1">
              <a:lnSpc>
                <a:spcPct val="90000"/>
              </a:lnSpc>
              <a:defRPr/>
            </a:pPr>
            <a:r>
              <a:rPr lang="en-GB" sz="2800" smtClean="0">
                <a:latin typeface="Trajan Pro" pitchFamily="18" charset="0"/>
              </a:rPr>
              <a:t>Expected costs of clinical trials phases I, II and III.  </a:t>
            </a:r>
          </a:p>
          <a:p>
            <a:pPr eaLnBrk="1" hangingPunct="1">
              <a:lnSpc>
                <a:spcPct val="90000"/>
              </a:lnSpc>
              <a:defRPr/>
            </a:pPr>
            <a:endParaRPr lang="en-GB" sz="2800" smtClean="0">
              <a:latin typeface="Trajan Pro"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6712"/>
            <a:ext cx="8229600" cy="1368152"/>
          </a:xfrm>
        </p:spPr>
        <p:txBody>
          <a:bodyPr>
            <a:normAutofit/>
          </a:bodyPr>
          <a:lstStyle/>
          <a:p>
            <a:r>
              <a:rPr lang="en-GB" dirty="0" smtClean="0"/>
              <a:t>Problem 3</a:t>
            </a:r>
            <a:endParaRPr lang="en-GB" dirty="0"/>
          </a:p>
        </p:txBody>
      </p:sp>
      <p:pic>
        <p:nvPicPr>
          <p:cNvPr id="5" name="Picture 4"/>
          <p:cNvPicPr/>
          <p:nvPr/>
        </p:nvPicPr>
        <p:blipFill>
          <a:blip r:embed="rId2" cstate="print"/>
          <a:srcRect l="13013" t="41892" r="24547" b="35676"/>
          <a:stretch>
            <a:fillRect/>
          </a:stretch>
        </p:blipFill>
        <p:spPr bwMode="auto">
          <a:xfrm>
            <a:off x="1619672" y="3573016"/>
            <a:ext cx="6336704" cy="1296144"/>
          </a:xfrm>
          <a:prstGeom prst="rect">
            <a:avLst/>
          </a:prstGeom>
          <a:noFill/>
          <a:ln w="9525">
            <a:noFill/>
            <a:miter lim="800000"/>
            <a:headEnd/>
            <a:tailEnd/>
          </a:ln>
        </p:spPr>
      </p:pic>
      <p:pic>
        <p:nvPicPr>
          <p:cNvPr id="6" name="Picture 5"/>
          <p:cNvPicPr/>
          <p:nvPr/>
        </p:nvPicPr>
        <p:blipFill>
          <a:blip r:embed="rId2" cstate="print"/>
          <a:srcRect l="13201" t="18378" r="24766" b="64595"/>
          <a:stretch>
            <a:fillRect/>
          </a:stretch>
        </p:blipFill>
        <p:spPr bwMode="auto">
          <a:xfrm>
            <a:off x="1619672" y="2492896"/>
            <a:ext cx="633670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Gold Mining</a:t>
            </a:r>
            <a:endParaRPr lang="en-GB" dirty="0"/>
          </a:p>
        </p:txBody>
      </p:sp>
      <p:sp>
        <p:nvSpPr>
          <p:cNvPr id="3" name="Content Placeholder 2"/>
          <p:cNvSpPr>
            <a:spLocks noGrp="1"/>
          </p:cNvSpPr>
          <p:nvPr>
            <p:ph idx="1"/>
          </p:nvPr>
        </p:nvSpPr>
        <p:spPr/>
        <p:txBody>
          <a:bodyPr>
            <a:normAutofit fontScale="92500" lnSpcReduction="20000"/>
          </a:bodyPr>
          <a:lstStyle/>
          <a:p>
            <a:pPr algn="just">
              <a:buNone/>
            </a:pPr>
            <a:r>
              <a:rPr lang="en-GB" dirty="0" smtClean="0"/>
              <a:t>	A woman owns </a:t>
            </a:r>
            <a:r>
              <a:rPr lang="en-GB" i="1" dirty="0" smtClean="0"/>
              <a:t>n</a:t>
            </a:r>
            <a:r>
              <a:rPr lang="en-GB" dirty="0" smtClean="0"/>
              <a:t> gold mines and a gold-mining machine. Each day she must assign the machine to one of the mines. When the machine is assigned to mine </a:t>
            </a:r>
            <a:r>
              <a:rPr lang="en-GB" i="1" dirty="0" err="1" smtClean="0"/>
              <a:t>i</a:t>
            </a:r>
            <a:r>
              <a:rPr lang="en-GB" dirty="0" smtClean="0"/>
              <a:t> the probability is </a:t>
            </a:r>
            <a:r>
              <a:rPr lang="en-GB" i="1" dirty="0" smtClean="0"/>
              <a:t>p</a:t>
            </a:r>
            <a:r>
              <a:rPr lang="en-GB" i="1" baseline="-25000" dirty="0" smtClean="0"/>
              <a:t>i</a:t>
            </a:r>
            <a:r>
              <a:rPr lang="en-GB" dirty="0" smtClean="0"/>
              <a:t> that a proportion </a:t>
            </a:r>
            <a:r>
              <a:rPr lang="en-GB" i="1" dirty="0" err="1" smtClean="0"/>
              <a:t>q</a:t>
            </a:r>
            <a:r>
              <a:rPr lang="en-GB" i="1" baseline="-25000" dirty="0" err="1" smtClean="0"/>
              <a:t>i</a:t>
            </a:r>
            <a:r>
              <a:rPr lang="en-GB" dirty="0" smtClean="0"/>
              <a:t> of the gold is extracted, and with probability </a:t>
            </a:r>
            <a:r>
              <a:rPr lang="en-GB" i="1" dirty="0" smtClean="0"/>
              <a:t>1 – p</a:t>
            </a:r>
            <a:r>
              <a:rPr lang="en-GB" i="1" baseline="-25000" dirty="0" smtClean="0"/>
              <a:t>i</a:t>
            </a:r>
            <a:r>
              <a:rPr lang="en-GB" i="1" dirty="0" smtClean="0"/>
              <a:t> </a:t>
            </a:r>
            <a:r>
              <a:rPr lang="en-GB" dirty="0" smtClean="0"/>
              <a:t>the machine breaks down permanently and no gold is extracted. To what sequence of mines should the machine be assigned on successive days so as to maximise the expected amount of gold extracted before the machine breaks down? (Bellman, 1957)</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36712"/>
            <a:ext cx="8229600" cy="1368152"/>
          </a:xfrm>
        </p:spPr>
        <p:txBody>
          <a:bodyPr>
            <a:normAutofit/>
          </a:bodyPr>
          <a:lstStyle/>
          <a:p>
            <a:r>
              <a:rPr lang="en-GB" dirty="0" smtClean="0"/>
              <a:t>Solving Problem 3</a:t>
            </a:r>
            <a:endParaRPr lang="en-GB" dirty="0"/>
          </a:p>
        </p:txBody>
      </p:sp>
      <p:pic>
        <p:nvPicPr>
          <p:cNvPr id="7" name="Picture 6"/>
          <p:cNvPicPr/>
          <p:nvPr/>
        </p:nvPicPr>
        <p:blipFill>
          <a:blip r:embed="rId2" cstate="print"/>
          <a:srcRect l="33902" t="40676" r="39179" b="36081"/>
          <a:stretch>
            <a:fillRect/>
          </a:stretch>
        </p:blipFill>
        <p:spPr bwMode="auto">
          <a:xfrm>
            <a:off x="1259632" y="1988840"/>
            <a:ext cx="7416824" cy="2808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46250"/>
          </a:xfrm>
        </p:spPr>
        <p:txBody>
          <a:bodyPr/>
          <a:lstStyle/>
          <a:p>
            <a:r>
              <a:rPr lang="en-GB" dirty="0" smtClean="0"/>
              <a:t>Algorithm 3</a:t>
            </a:r>
            <a:endParaRPr lang="en-GB" dirty="0"/>
          </a:p>
        </p:txBody>
      </p:sp>
      <p:pic>
        <p:nvPicPr>
          <p:cNvPr id="4" name="Picture 3"/>
          <p:cNvPicPr/>
          <p:nvPr/>
        </p:nvPicPr>
        <p:blipFill>
          <a:blip r:embed="rId2" cstate="print"/>
          <a:srcRect l="33105" t="63108" r="38960" b="11348"/>
          <a:stretch>
            <a:fillRect/>
          </a:stretch>
        </p:blipFill>
        <p:spPr bwMode="auto">
          <a:xfrm>
            <a:off x="827584" y="2420888"/>
            <a:ext cx="7785482" cy="37808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22"/>
          <p:cNvSpPr>
            <a:spLocks noGrp="1" noChangeArrowheads="1"/>
          </p:cNvSpPr>
          <p:nvPr>
            <p:ph type="sldNum" sz="quarter" idx="12"/>
          </p:nvPr>
        </p:nvSpPr>
        <p:spPr/>
        <p:txBody>
          <a:bodyPr/>
          <a:lstStyle/>
          <a:p>
            <a:pPr>
              <a:defRPr/>
            </a:pPr>
            <a:fld id="{15CA7474-3B6E-4789-92EB-126DAA77EB23}" type="slidenum">
              <a:rPr lang="en-US">
                <a:solidFill>
                  <a:srgbClr val="FFFFFF"/>
                </a:solidFill>
              </a:rPr>
              <a:pPr>
                <a:defRPr/>
              </a:pPr>
              <a:t>42</a:t>
            </a:fld>
            <a:endParaRPr lang="en-US">
              <a:solidFill>
                <a:srgbClr val="FFFFFF"/>
              </a:solidFill>
            </a:endParaRPr>
          </a:p>
        </p:txBody>
      </p:sp>
      <p:sp>
        <p:nvSpPr>
          <p:cNvPr id="851970" name="Rectangle 2"/>
          <p:cNvSpPr>
            <a:spLocks noGrp="1" noChangeArrowheads="1"/>
          </p:cNvSpPr>
          <p:nvPr>
            <p:ph type="ctrTitle"/>
          </p:nvPr>
        </p:nvSpPr>
        <p:spPr>
          <a:xfrm>
            <a:off x="684213" y="2276475"/>
            <a:ext cx="6999287" cy="2089150"/>
          </a:xfrm>
        </p:spPr>
        <p:txBody>
          <a:bodyPr/>
          <a:lstStyle/>
          <a:p>
            <a:pPr eaLnBrk="1" hangingPunct="1">
              <a:defRPr/>
            </a:pPr>
            <a:r>
              <a:rPr lang="en-GB" altLang="zh-TW" sz="4800" smtClean="0">
                <a:solidFill>
                  <a:srgbClr val="003366"/>
                </a:solidFill>
                <a:latin typeface="Trajan Pro" pitchFamily="18" charset="0"/>
                <a:ea typeface="新細明體" pitchFamily="18" charset="-120"/>
              </a:rPr>
              <a:t>OPRRA</a:t>
            </a:r>
            <a:r>
              <a:rPr lang="en-GB" altLang="zh-TW" sz="4800" smtClean="0">
                <a:solidFill>
                  <a:srgbClr val="FF9900"/>
                </a:solidFill>
                <a:latin typeface="Trajan Pro" pitchFamily="18" charset="0"/>
                <a:ea typeface="新細明體" pitchFamily="18" charset="-120"/>
              </a:rPr>
              <a:t> </a:t>
            </a:r>
            <a:r>
              <a:rPr lang="en-GB" altLang="zh-TW" sz="4800" smtClean="0">
                <a:solidFill>
                  <a:schemeClr val="hlink"/>
                </a:solidFill>
                <a:latin typeface="Trajan Pro" pitchFamily="18" charset="0"/>
                <a:ea typeface="新細明體" pitchFamily="18" charset="-120"/>
              </a:rPr>
              <a:t>Software: </a:t>
            </a:r>
            <a:r>
              <a:rPr lang="en-GB" altLang="zh-TW" sz="4800" smtClean="0">
                <a:solidFill>
                  <a:srgbClr val="003366"/>
                </a:solidFill>
                <a:latin typeface="Trajan Pro" pitchFamily="18" charset="0"/>
                <a:ea typeface="新細明體" pitchFamily="18" charset="-120"/>
              </a:rPr>
              <a:t>O</a:t>
            </a:r>
            <a:r>
              <a:rPr lang="en-GB" altLang="zh-TW" sz="4800" smtClean="0">
                <a:solidFill>
                  <a:schemeClr val="hlink"/>
                </a:solidFill>
                <a:latin typeface="Trajan Pro" pitchFamily="18" charset="0"/>
                <a:ea typeface="新細明體" pitchFamily="18" charset="-120"/>
              </a:rPr>
              <a:t>ptimising</a:t>
            </a:r>
            <a:r>
              <a:rPr lang="en-GB" altLang="zh-TW" sz="4800" smtClean="0">
                <a:solidFill>
                  <a:srgbClr val="FF9900"/>
                </a:solidFill>
                <a:latin typeface="Trajan Pro" pitchFamily="18" charset="0"/>
                <a:ea typeface="新細明體" pitchFamily="18" charset="-120"/>
              </a:rPr>
              <a:t> </a:t>
            </a:r>
            <a:r>
              <a:rPr lang="en-GB" altLang="zh-TW" sz="4800" smtClean="0">
                <a:solidFill>
                  <a:srgbClr val="003366"/>
                </a:solidFill>
                <a:latin typeface="Trajan Pro" pitchFamily="18" charset="0"/>
                <a:ea typeface="新細明體" pitchFamily="18" charset="-120"/>
              </a:rPr>
              <a:t>P</a:t>
            </a:r>
            <a:r>
              <a:rPr lang="en-GB" altLang="zh-TW" sz="4800" smtClean="0">
                <a:solidFill>
                  <a:schemeClr val="hlink"/>
                </a:solidFill>
                <a:latin typeface="Trajan Pro" pitchFamily="18" charset="0"/>
                <a:ea typeface="新細明體" pitchFamily="18" charset="-120"/>
              </a:rPr>
              <a:t>harmaceutical</a:t>
            </a:r>
            <a:r>
              <a:rPr lang="en-GB" altLang="zh-TW" sz="4800" smtClean="0">
                <a:solidFill>
                  <a:srgbClr val="FF9900"/>
                </a:solidFill>
                <a:latin typeface="Trajan Pro" pitchFamily="18" charset="0"/>
                <a:ea typeface="新細明體" pitchFamily="18" charset="-120"/>
              </a:rPr>
              <a:t> </a:t>
            </a:r>
            <a:br>
              <a:rPr lang="en-GB" altLang="zh-TW" sz="4800" smtClean="0">
                <a:solidFill>
                  <a:srgbClr val="FF9900"/>
                </a:solidFill>
                <a:latin typeface="Trajan Pro" pitchFamily="18" charset="0"/>
                <a:ea typeface="新細明體" pitchFamily="18" charset="-120"/>
              </a:rPr>
            </a:br>
            <a:r>
              <a:rPr lang="en-GB" altLang="zh-TW" sz="4800" smtClean="0">
                <a:solidFill>
                  <a:srgbClr val="003366"/>
                </a:solidFill>
                <a:latin typeface="Trajan Pro" pitchFamily="18" charset="0"/>
                <a:ea typeface="新細明體" pitchFamily="18" charset="-120"/>
              </a:rPr>
              <a:t>R</a:t>
            </a:r>
            <a:r>
              <a:rPr lang="en-GB" altLang="zh-TW" sz="4800" smtClean="0">
                <a:solidFill>
                  <a:schemeClr val="hlink"/>
                </a:solidFill>
                <a:latin typeface="Trajan Pro" pitchFamily="18" charset="0"/>
                <a:ea typeface="新細明體" pitchFamily="18" charset="-120"/>
              </a:rPr>
              <a:t>esearch</a:t>
            </a:r>
            <a:r>
              <a:rPr lang="en-GB" altLang="zh-TW" sz="4800" smtClean="0">
                <a:solidFill>
                  <a:srgbClr val="FF9900"/>
                </a:solidFill>
                <a:latin typeface="Trajan Pro" pitchFamily="18" charset="0"/>
                <a:ea typeface="新細明體" pitchFamily="18" charset="-120"/>
              </a:rPr>
              <a:t> </a:t>
            </a:r>
            <a:r>
              <a:rPr lang="en-GB" altLang="zh-TW" sz="4800" smtClean="0">
                <a:solidFill>
                  <a:srgbClr val="003366"/>
                </a:solidFill>
                <a:latin typeface="Trajan Pro" pitchFamily="18" charset="0"/>
                <a:ea typeface="新細明體" pitchFamily="18" charset="-120"/>
              </a:rPr>
              <a:t>R</a:t>
            </a:r>
            <a:r>
              <a:rPr lang="en-GB" altLang="zh-TW" sz="4800" smtClean="0">
                <a:solidFill>
                  <a:schemeClr val="hlink"/>
                </a:solidFill>
                <a:latin typeface="Trajan Pro" pitchFamily="18" charset="0"/>
                <a:ea typeface="新細明體" pitchFamily="18" charset="-120"/>
              </a:rPr>
              <a:t>esource</a:t>
            </a:r>
            <a:r>
              <a:rPr lang="en-GB" altLang="zh-TW" sz="4800" smtClean="0">
                <a:solidFill>
                  <a:srgbClr val="FF9900"/>
                </a:solidFill>
                <a:latin typeface="Trajan Pro" pitchFamily="18" charset="0"/>
                <a:ea typeface="新細明體" pitchFamily="18" charset="-120"/>
              </a:rPr>
              <a:t> </a:t>
            </a:r>
            <a:r>
              <a:rPr lang="en-GB" altLang="zh-TW" sz="4800" smtClean="0">
                <a:solidFill>
                  <a:srgbClr val="003366"/>
                </a:solidFill>
                <a:latin typeface="Trajan Pro" pitchFamily="18" charset="0"/>
                <a:ea typeface="新細明體" pitchFamily="18" charset="-120"/>
              </a:rPr>
              <a:t>A</a:t>
            </a:r>
            <a:r>
              <a:rPr lang="en-GB" altLang="zh-TW" sz="4800" smtClean="0">
                <a:solidFill>
                  <a:schemeClr val="hlink"/>
                </a:solidFill>
                <a:latin typeface="Trajan Pro" pitchFamily="18" charset="0"/>
                <a:ea typeface="新細明體" pitchFamily="18" charset="-120"/>
              </a:rPr>
              <a:t>llocation</a:t>
            </a:r>
          </a:p>
        </p:txBody>
      </p:sp>
      <p:sp>
        <p:nvSpPr>
          <p:cNvPr id="851971" name="Rectangle 3"/>
          <p:cNvSpPr>
            <a:spLocks noGrp="1" noChangeArrowheads="1"/>
          </p:cNvSpPr>
          <p:nvPr>
            <p:ph type="subTitle" idx="1"/>
          </p:nvPr>
        </p:nvSpPr>
        <p:spPr>
          <a:xfrm>
            <a:off x="1692275" y="4005263"/>
            <a:ext cx="5040313" cy="2708275"/>
          </a:xfrm>
        </p:spPr>
        <p:txBody>
          <a:bodyPr lIns="0" tIns="0" rIns="0" bIns="0"/>
          <a:lstStyle/>
          <a:p>
            <a:pPr eaLnBrk="1" hangingPunct="1">
              <a:lnSpc>
                <a:spcPct val="80000"/>
              </a:lnSpc>
            </a:pPr>
            <a:endParaRPr lang="en-GB" altLang="zh-TW" sz="2600" dirty="0" smtClean="0">
              <a:latin typeface="Trajan Pro" pitchFamily="18" charset="0"/>
              <a:ea typeface="PMingLiU" charset="-120"/>
            </a:endParaRPr>
          </a:p>
          <a:p>
            <a:pPr eaLnBrk="1" hangingPunct="1">
              <a:lnSpc>
                <a:spcPct val="80000"/>
              </a:lnSpc>
            </a:pPr>
            <a:endParaRPr lang="en-GB" altLang="zh-TW" sz="1400" dirty="0" smtClean="0">
              <a:latin typeface="Trajan Pro" pitchFamily="18" charset="0"/>
              <a:ea typeface="PMingLiU" charset="-120"/>
            </a:endParaRPr>
          </a:p>
          <a:p>
            <a:pPr eaLnBrk="1" hangingPunct="1">
              <a:lnSpc>
                <a:spcPct val="80000"/>
              </a:lnSpc>
            </a:pPr>
            <a:r>
              <a:rPr lang="en-GB" altLang="zh-TW" sz="2000" dirty="0" smtClean="0">
                <a:latin typeface="Trajan Pro" pitchFamily="18" charset="0"/>
                <a:ea typeface="PMingLiU" charset="-120"/>
              </a:rPr>
              <a:t>John </a:t>
            </a:r>
            <a:r>
              <a:rPr lang="en-GB" altLang="zh-TW" sz="2000" dirty="0" err="1" smtClean="0">
                <a:latin typeface="Trajan Pro" pitchFamily="18" charset="0"/>
                <a:ea typeface="PMingLiU" charset="-120"/>
              </a:rPr>
              <a:t>Gittins</a:t>
            </a:r>
            <a:r>
              <a:rPr lang="en-GB" altLang="zh-TW" sz="2000" dirty="0" smtClean="0">
                <a:latin typeface="Trajan Pro" pitchFamily="18" charset="0"/>
                <a:ea typeface="PMingLiU" charset="-120"/>
              </a:rPr>
              <a:t>, </a:t>
            </a:r>
            <a:r>
              <a:rPr lang="en-GB" altLang="zh-TW" sz="2000" dirty="0" err="1" smtClean="0">
                <a:latin typeface="Trajan Pro" pitchFamily="18" charset="0"/>
                <a:ea typeface="PMingLiU" charset="-120"/>
              </a:rPr>
              <a:t>Shuo</a:t>
            </a:r>
            <a:r>
              <a:rPr lang="en-GB" altLang="zh-TW" sz="2000" dirty="0" smtClean="0">
                <a:latin typeface="Trajan Pro" pitchFamily="18" charset="0"/>
                <a:ea typeface="PMingLiU" charset="-120"/>
              </a:rPr>
              <a:t> </a:t>
            </a:r>
            <a:r>
              <a:rPr lang="en-GB" altLang="zh-TW" sz="2000" dirty="0" err="1" smtClean="0">
                <a:latin typeface="Trajan Pro" pitchFamily="18" charset="0"/>
                <a:ea typeface="PMingLiU" charset="-120"/>
              </a:rPr>
              <a:t>Qu</a:t>
            </a:r>
            <a:r>
              <a:rPr lang="en-GB" altLang="zh-TW" sz="2000" dirty="0" smtClean="0">
                <a:latin typeface="Trajan Pro" pitchFamily="18" charset="0"/>
                <a:ea typeface="PMingLiU" charset="-120"/>
              </a:rPr>
              <a:t> </a:t>
            </a:r>
          </a:p>
          <a:p>
            <a:pPr eaLnBrk="1" hangingPunct="1">
              <a:lnSpc>
                <a:spcPct val="80000"/>
              </a:lnSpc>
            </a:pPr>
            <a:r>
              <a:rPr lang="en-GB" altLang="zh-TW" sz="2000" dirty="0" smtClean="0">
                <a:latin typeface="Trajan Pro" pitchFamily="18" charset="0"/>
                <a:ea typeface="PMingLiU" charset="-120"/>
              </a:rPr>
              <a:t>and Anne-Marie </a:t>
            </a:r>
            <a:r>
              <a:rPr lang="en-GB" altLang="zh-TW" sz="2000" dirty="0" err="1" smtClean="0">
                <a:latin typeface="Trajan Pro" pitchFamily="18" charset="0"/>
                <a:ea typeface="PMingLiU" charset="-120"/>
              </a:rPr>
              <a:t>Oreskovich</a:t>
            </a:r>
            <a:endParaRPr lang="en-GB" altLang="zh-TW" sz="2000" dirty="0" smtClean="0">
              <a:latin typeface="Trajan Pro" pitchFamily="18" charset="0"/>
              <a:ea typeface="PMingLiU" charset="-120"/>
            </a:endParaRPr>
          </a:p>
          <a:p>
            <a:pPr eaLnBrk="1" hangingPunct="1">
              <a:lnSpc>
                <a:spcPct val="80000"/>
              </a:lnSpc>
            </a:pPr>
            <a:endParaRPr lang="en-GB" altLang="zh-TW" sz="2000" dirty="0" smtClean="0">
              <a:latin typeface="Trajan Pro" pitchFamily="18" charset="0"/>
              <a:ea typeface="PMingLiU" charset="-120"/>
            </a:endParaRPr>
          </a:p>
          <a:p>
            <a:pPr eaLnBrk="1" hangingPunct="1">
              <a:lnSpc>
                <a:spcPct val="80000"/>
              </a:lnSpc>
            </a:pPr>
            <a:r>
              <a:rPr lang="en-GB" altLang="zh-TW" sz="2000" i="1" dirty="0" smtClean="0">
                <a:solidFill>
                  <a:schemeClr val="accent2"/>
                </a:solidFill>
                <a:latin typeface="Trajan Pro" pitchFamily="18" charset="0"/>
                <a:ea typeface="PMingLiU" charset="-120"/>
              </a:rPr>
              <a:t>July 13, 2010</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3" name="Rectangle 5"/>
          <p:cNvSpPr>
            <a:spLocks noGrp="1" noChangeArrowheads="1"/>
          </p:cNvSpPr>
          <p:nvPr>
            <p:ph type="ctrTitle"/>
          </p:nvPr>
        </p:nvSpPr>
        <p:spPr>
          <a:xfrm>
            <a:off x="251520" y="188640"/>
            <a:ext cx="8424936" cy="1373188"/>
          </a:xfrm>
        </p:spPr>
        <p:txBody>
          <a:bodyPr wrap="square">
            <a:spAutoFit/>
          </a:bodyPr>
          <a:lstStyle/>
          <a:p>
            <a:pPr>
              <a:defRPr/>
            </a:pPr>
            <a:r>
              <a:rPr lang="en-US" sz="2800" b="1" dirty="0" smtClean="0">
                <a:solidFill>
                  <a:srgbClr val="003366"/>
                </a:solidFill>
                <a:latin typeface="Trajan Pro" pitchFamily="18" charset="0"/>
              </a:rPr>
              <a:t>OVER THE PAST 10 YEARS, PHARMA HAS INVESTED 70% MORE ON R&amp;D, WHILST NME OUTPUT HAS DECREASED BY 30%</a:t>
            </a:r>
          </a:p>
        </p:txBody>
      </p:sp>
      <p:graphicFrame>
        <p:nvGraphicFramePr>
          <p:cNvPr id="158722" name="chart1"/>
          <p:cNvGraphicFramePr>
            <a:graphicFrameLocks noChangeAspect="1"/>
          </p:cNvGraphicFramePr>
          <p:nvPr>
            <p:ph idx="4294967295"/>
          </p:nvPr>
        </p:nvGraphicFramePr>
        <p:xfrm>
          <a:off x="755576" y="1992312"/>
          <a:ext cx="7540625" cy="4865688"/>
        </p:xfrm>
        <a:graphic>
          <a:graphicData uri="http://schemas.openxmlformats.org/presentationml/2006/ole">
            <p:oleObj spid="_x0000_s1026" name="Chart" r:id="rId5" imgW="8763113" imgH="5219640" progId="MSGraph.Chart.8">
              <p:embed followColorScheme="full"/>
            </p:oleObj>
          </a:graphicData>
        </a:graphic>
      </p:graphicFrame>
      <p:sp>
        <p:nvSpPr>
          <p:cNvPr id="158723" name="Text Box 3"/>
          <p:cNvSpPr txBox="1">
            <a:spLocks noChangeArrowheads="1"/>
          </p:cNvSpPr>
          <p:nvPr/>
        </p:nvSpPr>
        <p:spPr bwMode="auto">
          <a:xfrm>
            <a:off x="1476375" y="6629400"/>
            <a:ext cx="6858000" cy="228600"/>
          </a:xfrm>
          <a:prstGeom prst="rect">
            <a:avLst/>
          </a:prstGeom>
          <a:noFill/>
          <a:ln w="9525">
            <a:noFill/>
            <a:miter lim="800000"/>
            <a:headEnd/>
            <a:tailEnd/>
          </a:ln>
        </p:spPr>
        <p:txBody>
          <a:bodyPr>
            <a:spAutoFit/>
          </a:bodyPr>
          <a:lstStyle/>
          <a:p>
            <a:pPr fontAlgn="base">
              <a:lnSpc>
                <a:spcPct val="90000"/>
              </a:lnSpc>
              <a:spcBef>
                <a:spcPct val="50000"/>
              </a:spcBef>
              <a:spcAft>
                <a:spcPct val="0"/>
              </a:spcAft>
              <a:buClr>
                <a:srgbClr val="DFDEF6"/>
              </a:buClr>
            </a:pPr>
            <a:r>
              <a:rPr lang="en-US" sz="1000" smtClean="0">
                <a:solidFill>
                  <a:srgbClr val="FFFFFF"/>
                </a:solidFill>
              </a:rPr>
              <a:t>SOURCE: CMR INTERNATIONAL PERFORMANCE METRICS PROGRAM © THOMSON REUTERS &amp; IMS HEALTH</a:t>
            </a:r>
          </a:p>
        </p:txBody>
      </p:sp>
      <p:sp>
        <p:nvSpPr>
          <p:cNvPr id="158724" name="Text Box 4"/>
          <p:cNvSpPr txBox="1">
            <a:spLocks noChangeArrowheads="1"/>
          </p:cNvSpPr>
          <p:nvPr/>
        </p:nvSpPr>
        <p:spPr bwMode="auto">
          <a:xfrm>
            <a:off x="1403350" y="6381750"/>
            <a:ext cx="7229475" cy="24447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GB" sz="1000" smtClean="0">
                <a:solidFill>
                  <a:srgbClr val="FFFFFF"/>
                </a:solidFill>
              </a:rPr>
              <a:t>* The development time data point for 2008 includes data from 2006 and 2007 only</a:t>
            </a:r>
            <a:endParaRPr lang="en-US" sz="1000" smtClean="0">
              <a:solidFill>
                <a:srgbClr val="FFFFFF"/>
              </a:solidFill>
            </a:endParaRPr>
          </a:p>
        </p:txBody>
      </p:sp>
    </p:spTree>
    <p:custDataLst>
      <p:tags r:id="rId2"/>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79E3C618-26CD-467A-9CD1-16196AC00980}" type="slidenum">
              <a:rPr lang="en-US">
                <a:solidFill>
                  <a:srgbClr val="FFFFFF"/>
                </a:solidFill>
              </a:rPr>
              <a:pPr>
                <a:defRPr/>
              </a:pPr>
              <a:t>44</a:t>
            </a:fld>
            <a:endParaRPr lang="en-US">
              <a:solidFill>
                <a:srgbClr val="FFFFFF"/>
              </a:solidFill>
            </a:endParaRPr>
          </a:p>
        </p:txBody>
      </p:sp>
      <p:sp>
        <p:nvSpPr>
          <p:cNvPr id="854018" name="Rectangle 2"/>
          <p:cNvSpPr>
            <a:spLocks noGrp="1" noChangeArrowheads="1"/>
          </p:cNvSpPr>
          <p:nvPr>
            <p:ph type="title"/>
          </p:nvPr>
        </p:nvSpPr>
        <p:spPr/>
        <p:txBody>
          <a:bodyPr/>
          <a:lstStyle/>
          <a:p>
            <a:pPr eaLnBrk="1" hangingPunct="1">
              <a:defRPr/>
            </a:pPr>
            <a:r>
              <a:rPr lang="en-GB" altLang="zh-TW" sz="4800" b="1" dirty="0" smtClean="0">
                <a:solidFill>
                  <a:srgbClr val="003366"/>
                </a:solidFill>
                <a:latin typeface="Trajan Pro" pitchFamily="18" charset="0"/>
                <a:ea typeface="新細明體" pitchFamily="18" charset="-120"/>
              </a:rPr>
              <a:t>OUTLINE</a:t>
            </a:r>
            <a:endParaRPr lang="en-GB" sz="4800" b="1" dirty="0" smtClean="0">
              <a:solidFill>
                <a:srgbClr val="003366"/>
              </a:solidFill>
              <a:latin typeface="Trajan Pro" pitchFamily="18" charset="0"/>
              <a:ea typeface="新細明體" pitchFamily="18" charset="-120"/>
            </a:endParaRPr>
          </a:p>
        </p:txBody>
      </p:sp>
      <p:sp>
        <p:nvSpPr>
          <p:cNvPr id="854019" name="Rectangle 3"/>
          <p:cNvSpPr>
            <a:spLocks noGrp="1" noChangeArrowheads="1"/>
          </p:cNvSpPr>
          <p:nvPr>
            <p:ph type="body" idx="1"/>
          </p:nvPr>
        </p:nvSpPr>
        <p:spPr/>
        <p:txBody>
          <a:bodyPr/>
          <a:lstStyle/>
          <a:p>
            <a:pPr eaLnBrk="1" hangingPunct="1">
              <a:lnSpc>
                <a:spcPct val="80000"/>
              </a:lnSpc>
              <a:defRPr/>
            </a:pPr>
            <a:r>
              <a:rPr lang="en-GB" altLang="zh-TW" sz="2800" dirty="0" smtClean="0">
                <a:latin typeface="Trajan Pro" pitchFamily="18" charset="0"/>
                <a:ea typeface="新細明體" pitchFamily="18" charset="-120"/>
              </a:rPr>
              <a:t>INTRODUCTION</a:t>
            </a:r>
          </a:p>
          <a:p>
            <a:pPr lvl="1" eaLnBrk="1" hangingPunct="1">
              <a:lnSpc>
                <a:spcPct val="80000"/>
              </a:lnSpc>
              <a:defRPr/>
            </a:pPr>
            <a:r>
              <a:rPr lang="en-GB" altLang="zh-TW" sz="2400" dirty="0" smtClean="0">
                <a:latin typeface="Trajan Pro" pitchFamily="18" charset="0"/>
                <a:ea typeface="新細明體" pitchFamily="18" charset="-120"/>
              </a:rPr>
              <a:t>Purpose of OPRRA</a:t>
            </a:r>
          </a:p>
          <a:p>
            <a:pPr lvl="1" eaLnBrk="1" hangingPunct="1">
              <a:lnSpc>
                <a:spcPct val="80000"/>
              </a:lnSpc>
              <a:defRPr/>
            </a:pPr>
            <a:r>
              <a:rPr lang="en-GB" altLang="zh-TW" sz="2400" dirty="0" smtClean="0">
                <a:latin typeface="Trajan Pro" pitchFamily="18" charset="0"/>
                <a:ea typeface="新細明體" pitchFamily="18" charset="-120"/>
              </a:rPr>
              <a:t>Value of OPRRA to Research Managers</a:t>
            </a:r>
          </a:p>
          <a:p>
            <a:pPr lvl="1" eaLnBrk="1" hangingPunct="1">
              <a:lnSpc>
                <a:spcPct val="80000"/>
              </a:lnSpc>
              <a:defRPr/>
            </a:pPr>
            <a:r>
              <a:rPr lang="en-GB" altLang="zh-TW" sz="2400" dirty="0" smtClean="0">
                <a:latin typeface="Trajan Pro" pitchFamily="18" charset="0"/>
                <a:ea typeface="新細明體" pitchFamily="18" charset="-120"/>
              </a:rPr>
              <a:t>Inputs Required</a:t>
            </a:r>
          </a:p>
          <a:p>
            <a:pPr lvl="1" eaLnBrk="1" hangingPunct="1">
              <a:lnSpc>
                <a:spcPct val="80000"/>
              </a:lnSpc>
              <a:defRPr/>
            </a:pPr>
            <a:r>
              <a:rPr lang="en-GB" altLang="zh-TW" sz="2400" dirty="0" smtClean="0">
                <a:latin typeface="Trajan Pro" pitchFamily="18" charset="0"/>
                <a:ea typeface="新細明體" pitchFamily="18" charset="-120"/>
              </a:rPr>
              <a:t>Outputs </a:t>
            </a:r>
          </a:p>
          <a:p>
            <a:pPr eaLnBrk="1" hangingPunct="1">
              <a:lnSpc>
                <a:spcPct val="80000"/>
              </a:lnSpc>
              <a:defRPr/>
            </a:pPr>
            <a:r>
              <a:rPr lang="en-GB" altLang="zh-TW" sz="2800" dirty="0" smtClean="0">
                <a:latin typeface="Trajan Pro" pitchFamily="18" charset="0"/>
                <a:ea typeface="新細明體" pitchFamily="18" charset="-120"/>
              </a:rPr>
              <a:t>THE STRUCTURE OF PRECLINICAL PHARMACEUTICAL RESEARCH PROJECTS</a:t>
            </a:r>
          </a:p>
          <a:p>
            <a:pPr eaLnBrk="1" hangingPunct="1">
              <a:lnSpc>
                <a:spcPct val="80000"/>
              </a:lnSpc>
              <a:defRPr/>
            </a:pPr>
            <a:r>
              <a:rPr lang="en-GB" altLang="zh-TW" sz="2800" dirty="0" smtClean="0">
                <a:latin typeface="Trajan Pro" pitchFamily="18" charset="0"/>
                <a:ea typeface="新細明體" pitchFamily="18" charset="-120"/>
              </a:rPr>
              <a:t>MATHEMATICAL MODELLING</a:t>
            </a:r>
          </a:p>
          <a:p>
            <a:pPr lvl="1" eaLnBrk="1" hangingPunct="1">
              <a:lnSpc>
                <a:spcPct val="80000"/>
              </a:lnSpc>
              <a:defRPr/>
            </a:pPr>
            <a:r>
              <a:rPr lang="en-GB" altLang="zh-TW" sz="2400" dirty="0" smtClean="0">
                <a:latin typeface="Trajan Pro" pitchFamily="18" charset="0"/>
                <a:ea typeface="新細明體" pitchFamily="18" charset="-120"/>
              </a:rPr>
              <a:t>Plans for Further Development</a:t>
            </a:r>
          </a:p>
          <a:p>
            <a:pPr eaLnBrk="1" hangingPunct="1">
              <a:lnSpc>
                <a:spcPct val="80000"/>
              </a:lnSpc>
              <a:defRPr/>
            </a:pPr>
            <a:r>
              <a:rPr lang="en-GB" altLang="zh-TW" sz="2800" dirty="0" smtClean="0">
                <a:latin typeface="Trajan Pro" pitchFamily="18" charset="0"/>
                <a:ea typeface="新細明體" pitchFamily="18" charset="-120"/>
              </a:rPr>
              <a:t>USING OPRRA</a:t>
            </a:r>
          </a:p>
          <a:p>
            <a:pPr lvl="1" eaLnBrk="1" hangingPunct="1">
              <a:lnSpc>
                <a:spcPct val="80000"/>
              </a:lnSpc>
              <a:defRPr/>
            </a:pPr>
            <a:r>
              <a:rPr lang="en-GB" altLang="zh-TW" sz="2400" dirty="0" smtClean="0">
                <a:latin typeface="Trajan Pro" pitchFamily="18" charset="0"/>
                <a:ea typeface="新細明體" pitchFamily="18" charset="-120"/>
              </a:rPr>
              <a:t>Example</a:t>
            </a:r>
          </a:p>
          <a:p>
            <a:pPr eaLnBrk="1" hangingPunct="1">
              <a:lnSpc>
                <a:spcPct val="80000"/>
              </a:lnSpc>
              <a:buFont typeface="Wingdings" pitchFamily="2" charset="2"/>
              <a:buNone/>
              <a:defRPr/>
            </a:pPr>
            <a:endParaRPr lang="en-GB" altLang="zh-TW" sz="2800" dirty="0" smtClean="0">
              <a:latin typeface="Trajan Pro" pitchFamily="18" charset="0"/>
              <a:ea typeface="新細明體" pitchFamily="18" charset="-120"/>
            </a:endParaRPr>
          </a:p>
          <a:p>
            <a:pPr eaLnBrk="1" hangingPunct="1">
              <a:lnSpc>
                <a:spcPct val="80000"/>
              </a:lnSpc>
              <a:buFont typeface="Wingdings" pitchFamily="2" charset="2"/>
              <a:buNone/>
              <a:defRPr/>
            </a:pPr>
            <a:endParaRPr lang="en-GB" altLang="zh-TW" sz="2800" dirty="0" smtClean="0">
              <a:latin typeface="Trajan Pro" pitchFamily="18" charset="0"/>
              <a:ea typeface="新細明體" pitchFamily="18" charset="-120"/>
            </a:endParaRPr>
          </a:p>
          <a:p>
            <a:pPr eaLnBrk="1" hangingPunct="1">
              <a:lnSpc>
                <a:spcPct val="80000"/>
              </a:lnSpc>
              <a:defRPr/>
            </a:pPr>
            <a:endParaRPr lang="en-GB" sz="2800" dirty="0" smtClean="0">
              <a:latin typeface="Trajan Pro" pitchFamily="18" charset="0"/>
              <a:ea typeface="新細明體" pitchFamily="18" charset="-120"/>
            </a:endParaRPr>
          </a:p>
        </p:txBody>
      </p:sp>
      <p:sp>
        <p:nvSpPr>
          <p:cNvPr id="6149" name="Rectangle 4"/>
          <p:cNvSpPr>
            <a:spLocks noChangeArrowheads="1"/>
          </p:cNvSpPr>
          <p:nvPr/>
        </p:nvSpPr>
        <p:spPr bwMode="auto">
          <a:xfrm>
            <a:off x="1403350" y="3213100"/>
            <a:ext cx="184150" cy="366713"/>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mtClean="0">
              <a:solidFill>
                <a:srgbClr val="FFFFFF"/>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pPr eaLnBrk="1" hangingPunct="1">
              <a:defRPr/>
            </a:pPr>
            <a:r>
              <a:rPr lang="en-GB" sz="4800" b="1" smtClean="0">
                <a:solidFill>
                  <a:srgbClr val="003366"/>
                </a:solidFill>
                <a:latin typeface="Trajan Pro" pitchFamily="18" charset="0"/>
              </a:rPr>
              <a:t>PURPOSE OF OPRRA</a:t>
            </a:r>
          </a:p>
        </p:txBody>
      </p:sp>
      <p:sp>
        <p:nvSpPr>
          <p:cNvPr id="855043" name="Rectangle 3"/>
          <p:cNvSpPr>
            <a:spLocks noGrp="1" noChangeArrowheads="1"/>
          </p:cNvSpPr>
          <p:nvPr>
            <p:ph idx="1"/>
          </p:nvPr>
        </p:nvSpPr>
        <p:spPr/>
        <p:txBody>
          <a:bodyPr/>
          <a:lstStyle/>
          <a:p>
            <a:pPr eaLnBrk="1" hangingPunct="1">
              <a:lnSpc>
                <a:spcPct val="90000"/>
              </a:lnSpc>
              <a:defRPr/>
            </a:pPr>
            <a:r>
              <a:rPr lang="en-GB" sz="2800" smtClean="0">
                <a:latin typeface="Trajan Pro" pitchFamily="18" charset="0"/>
              </a:rPr>
              <a:t>OPRRA models the relationships between profitability and effort allocations to the successive early stages of a pharmaceutical research project, to assist management in finding allocations which are both feasible and profitable.</a:t>
            </a:r>
          </a:p>
          <a:p>
            <a:pPr eaLnBrk="1" hangingPunct="1">
              <a:lnSpc>
                <a:spcPct val="90000"/>
              </a:lnSpc>
              <a:defRPr/>
            </a:pPr>
            <a:r>
              <a:rPr lang="en-GB" sz="2800" smtClean="0">
                <a:latin typeface="Trajan Pro" pitchFamily="18" charset="0"/>
              </a:rPr>
              <a:t>OPRRA can be used to model individual projects, and to investigate the consequences of different allocations across a portfolio of projects.</a:t>
            </a:r>
          </a:p>
        </p:txBody>
      </p:sp>
      <p:sp>
        <p:nvSpPr>
          <p:cNvPr id="4" name="Slide Number Placeholder 3"/>
          <p:cNvSpPr>
            <a:spLocks noGrp="1"/>
          </p:cNvSpPr>
          <p:nvPr>
            <p:ph type="sldNum" sz="quarter" idx="12"/>
          </p:nvPr>
        </p:nvSpPr>
        <p:spPr/>
        <p:txBody>
          <a:bodyPr/>
          <a:lstStyle/>
          <a:p>
            <a:pPr>
              <a:defRPr/>
            </a:pPr>
            <a:fld id="{E9138281-6BBE-463A-92B8-CE4168B05B06}" type="slidenum">
              <a:rPr lang="en-US">
                <a:solidFill>
                  <a:srgbClr val="FFFFFF"/>
                </a:solidFill>
              </a:rPr>
              <a:pPr>
                <a:defRPr/>
              </a:pPr>
              <a:t>45</a:t>
            </a:fld>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p:txBody>
          <a:bodyPr>
            <a:normAutofit fontScale="90000"/>
          </a:bodyPr>
          <a:lstStyle/>
          <a:p>
            <a:pPr eaLnBrk="1" hangingPunct="1">
              <a:defRPr/>
            </a:pPr>
            <a:r>
              <a:rPr lang="en-GB" sz="4800" b="1" smtClean="0">
                <a:solidFill>
                  <a:srgbClr val="003366"/>
                </a:solidFill>
                <a:latin typeface="Trajan Pro" pitchFamily="18" charset="0"/>
              </a:rPr>
              <a:t>Value of OPRRA to Research Managers</a:t>
            </a:r>
          </a:p>
        </p:txBody>
      </p:sp>
      <p:sp>
        <p:nvSpPr>
          <p:cNvPr id="857091" name="Rectangle 3"/>
          <p:cNvSpPr>
            <a:spLocks noGrp="1" noChangeArrowheads="1"/>
          </p:cNvSpPr>
          <p:nvPr>
            <p:ph idx="1"/>
          </p:nvPr>
        </p:nvSpPr>
        <p:spPr>
          <a:xfrm>
            <a:off x="468313" y="2133600"/>
            <a:ext cx="8229600" cy="4533900"/>
          </a:xfrm>
        </p:spPr>
        <p:txBody>
          <a:bodyPr/>
          <a:lstStyle/>
          <a:p>
            <a:pPr eaLnBrk="1" hangingPunct="1">
              <a:lnSpc>
                <a:spcPct val="90000"/>
              </a:lnSpc>
              <a:defRPr/>
            </a:pPr>
            <a:r>
              <a:rPr lang="en-GB" sz="2600" dirty="0" smtClean="0">
                <a:latin typeface="Trajan Pro" pitchFamily="18" charset="0"/>
              </a:rPr>
              <a:t>It is difficult to achieve the right balance between the urgency of making progress and the potential loss of efficiency with too large a team size on a project. </a:t>
            </a:r>
          </a:p>
          <a:p>
            <a:pPr eaLnBrk="1" hangingPunct="1">
              <a:lnSpc>
                <a:spcPct val="90000"/>
              </a:lnSpc>
              <a:defRPr/>
            </a:pPr>
            <a:r>
              <a:rPr lang="en-GB" sz="2600" dirty="0" smtClean="0">
                <a:latin typeface="Trajan Pro" pitchFamily="18" charset="0"/>
              </a:rPr>
              <a:t>Competition obviously has an influence on how this balance should be struck, but it is not so obvious what this influence is. It could either lead to allocating more or fewer scientists to a project.</a:t>
            </a:r>
          </a:p>
          <a:p>
            <a:pPr eaLnBrk="1" hangingPunct="1">
              <a:lnSpc>
                <a:spcPct val="90000"/>
              </a:lnSpc>
              <a:defRPr/>
            </a:pPr>
            <a:r>
              <a:rPr lang="en-GB" sz="2600" dirty="0" smtClean="0">
                <a:latin typeface="Trajan Pro" pitchFamily="18" charset="0"/>
              </a:rPr>
              <a:t>OPRRA analyses these factors in a uniquely effective way, often leading to a very large increase in profitability.</a:t>
            </a:r>
            <a:r>
              <a:rPr lang="en-GB" sz="2600" dirty="0" smtClean="0"/>
              <a:t> </a:t>
            </a:r>
          </a:p>
          <a:p>
            <a:pPr eaLnBrk="1" hangingPunct="1">
              <a:lnSpc>
                <a:spcPct val="90000"/>
              </a:lnSpc>
              <a:buFont typeface="Wingdings" pitchFamily="2" charset="2"/>
              <a:buNone/>
              <a:defRPr/>
            </a:pPr>
            <a:endParaRPr lang="en-GB" sz="2800" dirty="0" smtClean="0"/>
          </a:p>
        </p:txBody>
      </p:sp>
      <p:sp>
        <p:nvSpPr>
          <p:cNvPr id="4" name="Slide Number Placeholder 3"/>
          <p:cNvSpPr>
            <a:spLocks noGrp="1"/>
          </p:cNvSpPr>
          <p:nvPr>
            <p:ph type="sldNum" sz="quarter" idx="12"/>
          </p:nvPr>
        </p:nvSpPr>
        <p:spPr/>
        <p:txBody>
          <a:bodyPr/>
          <a:lstStyle/>
          <a:p>
            <a:pPr>
              <a:defRPr/>
            </a:pPr>
            <a:fld id="{2C5353C6-33B0-47AB-AB62-41E4B0BB010E}" type="slidenum">
              <a:rPr lang="en-US">
                <a:solidFill>
                  <a:srgbClr val="FFFFFF"/>
                </a:solidFill>
              </a:rPr>
              <a:pPr>
                <a:defRPr/>
              </a:pPr>
              <a:t>46</a:t>
            </a:fld>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D487E98-8E5C-4D1E-B4B9-122B03BF032B}" type="slidenum">
              <a:rPr lang="en-US">
                <a:solidFill>
                  <a:srgbClr val="FFFFFF"/>
                </a:solidFill>
              </a:rPr>
              <a:pPr>
                <a:defRPr/>
              </a:pPr>
              <a:t>47</a:t>
            </a:fld>
            <a:endParaRPr lang="en-US">
              <a:solidFill>
                <a:srgbClr val="FFFFFF"/>
              </a:solidFill>
            </a:endParaRPr>
          </a:p>
        </p:txBody>
      </p:sp>
      <p:sp>
        <p:nvSpPr>
          <p:cNvPr id="858114" name="Rectangle 2"/>
          <p:cNvSpPr>
            <a:spLocks noGrp="1" noChangeArrowheads="1"/>
          </p:cNvSpPr>
          <p:nvPr>
            <p:ph type="title"/>
          </p:nvPr>
        </p:nvSpPr>
        <p:spPr>
          <a:xfrm>
            <a:off x="457200" y="274638"/>
            <a:ext cx="8229600" cy="1930226"/>
          </a:xfrm>
        </p:spPr>
        <p:txBody>
          <a:bodyPr/>
          <a:lstStyle/>
          <a:p>
            <a:pPr eaLnBrk="1" hangingPunct="1">
              <a:defRPr/>
            </a:pPr>
            <a:r>
              <a:rPr lang="en-GB" sz="4800" b="1" dirty="0" smtClean="0">
                <a:solidFill>
                  <a:srgbClr val="003366"/>
                </a:solidFill>
                <a:latin typeface="Trajan Pro" pitchFamily="18" charset="0"/>
              </a:rPr>
              <a:t>Value of OPRRA to Research Managers, continued…</a:t>
            </a:r>
            <a:endParaRPr lang="en-GB" sz="4800" b="1" dirty="0" smtClean="0">
              <a:solidFill>
                <a:srgbClr val="FF9900"/>
              </a:solidFill>
            </a:endParaRPr>
          </a:p>
        </p:txBody>
      </p:sp>
      <p:sp>
        <p:nvSpPr>
          <p:cNvPr id="858115" name="Rectangle 3"/>
          <p:cNvSpPr>
            <a:spLocks noGrp="1" noChangeArrowheads="1"/>
          </p:cNvSpPr>
          <p:nvPr>
            <p:ph type="body" idx="1"/>
          </p:nvPr>
        </p:nvSpPr>
        <p:spPr>
          <a:xfrm>
            <a:off x="457200" y="2564904"/>
            <a:ext cx="8229600" cy="3960440"/>
          </a:xfrm>
        </p:spPr>
        <p:txBody>
          <a:bodyPr/>
          <a:lstStyle/>
          <a:p>
            <a:pPr eaLnBrk="1" hangingPunct="1">
              <a:buClr>
                <a:schemeClr val="tx1"/>
              </a:buClr>
              <a:buFontTx/>
              <a:buChar char="•"/>
              <a:defRPr/>
            </a:pPr>
            <a:r>
              <a:rPr lang="en-GB" sz="2400" dirty="0" smtClean="0">
                <a:latin typeface="Trajan Pro" pitchFamily="18" charset="0"/>
              </a:rPr>
              <a:t>For a portfolio of projects it allows allocation plans to be evaluated in terms of </a:t>
            </a:r>
          </a:p>
          <a:p>
            <a:pPr lvl="1" eaLnBrk="1" hangingPunct="1">
              <a:buClr>
                <a:schemeClr val="tx1"/>
              </a:buClr>
              <a:buFontTx/>
              <a:buNone/>
              <a:defRPr/>
            </a:pPr>
            <a:r>
              <a:rPr lang="en-GB" sz="2000" dirty="0" smtClean="0">
                <a:latin typeface="Trajan Pro" pitchFamily="18" charset="0"/>
              </a:rPr>
              <a:t>	</a:t>
            </a:r>
            <a:r>
              <a:rPr lang="en-GB" sz="2400" dirty="0" smtClean="0">
                <a:latin typeface="Trajan Pro" pitchFamily="18" charset="0"/>
              </a:rPr>
              <a:t>profitability,</a:t>
            </a:r>
          </a:p>
          <a:p>
            <a:pPr lvl="1" eaLnBrk="1" hangingPunct="1">
              <a:buClr>
                <a:schemeClr val="tx1"/>
              </a:buClr>
              <a:buFontTx/>
              <a:buNone/>
              <a:defRPr/>
            </a:pPr>
            <a:r>
              <a:rPr lang="en-GB" sz="2400" dirty="0" smtClean="0">
                <a:latin typeface="Trajan Pro" pitchFamily="18" charset="0"/>
              </a:rPr>
              <a:t>	riskiness,</a:t>
            </a:r>
          </a:p>
          <a:p>
            <a:pPr lvl="1" eaLnBrk="1" hangingPunct="1">
              <a:buClr>
                <a:schemeClr val="tx1"/>
              </a:buClr>
              <a:buFontTx/>
              <a:buNone/>
              <a:defRPr/>
            </a:pPr>
            <a:r>
              <a:rPr lang="en-GB" sz="2400" dirty="0" smtClean="0">
                <a:latin typeface="Trajan Pro" pitchFamily="18" charset="0"/>
              </a:rPr>
              <a:t>	and effective use of available resources.</a:t>
            </a:r>
          </a:p>
          <a:p>
            <a:pPr eaLnBrk="1" hangingPunct="1">
              <a:buClr>
                <a:schemeClr val="tx1"/>
              </a:buClr>
              <a:buFontTx/>
              <a:buChar char="•"/>
              <a:defRPr/>
            </a:pPr>
            <a:r>
              <a:rPr lang="en-GB" sz="2400" dirty="0" smtClean="0">
                <a:latin typeface="Trajan Pro" pitchFamily="18" charset="0"/>
              </a:rPr>
              <a:t>This is done by fairly sophisticated simulation and sensitivity analysis, with guidance from the profit maximisation calculations for individual projects.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AB60FB-F3C5-43FF-916C-ADD8025C3B21}" type="slidenum">
              <a:rPr lang="en-US">
                <a:solidFill>
                  <a:srgbClr val="FFFFFF"/>
                </a:solidFill>
              </a:rPr>
              <a:pPr>
                <a:defRPr/>
              </a:pPr>
              <a:t>48</a:t>
            </a:fld>
            <a:endParaRPr lang="en-US">
              <a:solidFill>
                <a:srgbClr val="FFFFFF"/>
              </a:solidFill>
            </a:endParaRPr>
          </a:p>
        </p:txBody>
      </p:sp>
      <p:sp>
        <p:nvSpPr>
          <p:cNvPr id="859138" name="Rectangle 2"/>
          <p:cNvSpPr>
            <a:spLocks noGrp="1" noChangeArrowheads="1"/>
          </p:cNvSpPr>
          <p:nvPr>
            <p:ph type="title"/>
          </p:nvPr>
        </p:nvSpPr>
        <p:spPr/>
        <p:txBody>
          <a:bodyPr/>
          <a:lstStyle/>
          <a:p>
            <a:pPr eaLnBrk="1" hangingPunct="1">
              <a:defRPr/>
            </a:pPr>
            <a:r>
              <a:rPr lang="en-GB" sz="4800" b="1" smtClean="0">
                <a:solidFill>
                  <a:srgbClr val="003366"/>
                </a:solidFill>
                <a:latin typeface="Trajan Pro" pitchFamily="18" charset="0"/>
              </a:rPr>
              <a:t>INPUTS REQUIRED</a:t>
            </a:r>
            <a:r>
              <a:rPr lang="en-GB" smtClean="0">
                <a:solidFill>
                  <a:srgbClr val="003366"/>
                </a:solidFill>
                <a:latin typeface="Trajan Pro" pitchFamily="18" charset="0"/>
              </a:rPr>
              <a:t>	</a:t>
            </a:r>
            <a:endParaRPr lang="en-GB" smtClean="0">
              <a:solidFill>
                <a:srgbClr val="FF9900"/>
              </a:solidFill>
            </a:endParaRPr>
          </a:p>
        </p:txBody>
      </p:sp>
      <p:sp>
        <p:nvSpPr>
          <p:cNvPr id="859139" name="Rectangle 3"/>
          <p:cNvSpPr>
            <a:spLocks noGrp="1" noChangeArrowheads="1"/>
          </p:cNvSpPr>
          <p:nvPr>
            <p:ph type="body" idx="1"/>
          </p:nvPr>
        </p:nvSpPr>
        <p:spPr>
          <a:xfrm>
            <a:off x="549275" y="1627188"/>
            <a:ext cx="7929563" cy="4446587"/>
          </a:xfrm>
        </p:spPr>
        <p:txBody>
          <a:bodyPr/>
          <a:lstStyle/>
          <a:p>
            <a:pPr eaLnBrk="1" hangingPunct="1">
              <a:lnSpc>
                <a:spcPct val="80000"/>
              </a:lnSpc>
              <a:defRPr/>
            </a:pPr>
            <a:r>
              <a:rPr lang="en-GB" sz="2400" smtClean="0">
                <a:latin typeface="Trajan Pro" pitchFamily="18" charset="0"/>
              </a:rPr>
              <a:t>Values and Costs.</a:t>
            </a:r>
          </a:p>
          <a:p>
            <a:pPr eaLnBrk="1" hangingPunct="1">
              <a:lnSpc>
                <a:spcPct val="80000"/>
              </a:lnSpc>
              <a:defRPr/>
            </a:pPr>
            <a:r>
              <a:rPr lang="en-GB" sz="2400" smtClean="0">
                <a:latin typeface="Trajan Pro" pitchFamily="18" charset="0"/>
              </a:rPr>
              <a:t>Bench-mark Success Probabilities and Durations for Discovery Stages and Clinical Trials Phases.</a:t>
            </a:r>
          </a:p>
          <a:p>
            <a:pPr eaLnBrk="1" hangingPunct="1">
              <a:lnSpc>
                <a:spcPct val="80000"/>
              </a:lnSpc>
              <a:defRPr/>
            </a:pPr>
            <a:r>
              <a:rPr lang="en-GB" sz="2400" smtClean="0">
                <a:latin typeface="Trajan Pro" pitchFamily="18" charset="0"/>
              </a:rPr>
              <a:t>Bench-mark Allocations of Scientists for the Discovery (ie Preclinical) Stages.</a:t>
            </a:r>
          </a:p>
          <a:p>
            <a:pPr eaLnBrk="1" hangingPunct="1">
              <a:lnSpc>
                <a:spcPct val="80000"/>
              </a:lnSpc>
              <a:defRPr/>
            </a:pPr>
            <a:r>
              <a:rPr lang="en-GB" sz="2400" smtClean="0">
                <a:latin typeface="Trajan Pro" pitchFamily="18" charset="0"/>
              </a:rPr>
              <a:t>Judgements on the relationship between Rate of Progress and Number of Scientists allocated. </a:t>
            </a:r>
          </a:p>
          <a:p>
            <a:pPr eaLnBrk="1" hangingPunct="1">
              <a:lnSpc>
                <a:spcPct val="80000"/>
              </a:lnSpc>
              <a:defRPr/>
            </a:pPr>
            <a:r>
              <a:rPr lang="en-GB" sz="2400" smtClean="0">
                <a:latin typeface="Trajan Pro" pitchFamily="18" charset="0"/>
              </a:rPr>
              <a:t> Judgements on the extent and likely impact of Competitive Developments in other Companies. </a:t>
            </a:r>
          </a:p>
          <a:p>
            <a:pPr eaLnBrk="1" hangingPunct="1">
              <a:lnSpc>
                <a:spcPct val="80000"/>
              </a:lnSpc>
              <a:buFont typeface="Wingdings" pitchFamily="2" charset="2"/>
              <a:buNone/>
              <a:defRPr/>
            </a:pPr>
            <a:r>
              <a:rPr lang="en-GB" sz="2400" smtClean="0">
                <a:latin typeface="Trajan Pro" pitchFamily="18" charset="0"/>
              </a:rPr>
              <a:t>	These may be entered as probability distributions, allowing for uncertainty, which may be very high. </a:t>
            </a:r>
            <a:endParaRPr lang="en-GB" sz="2400" smtClean="0"/>
          </a:p>
          <a:p>
            <a:pPr eaLnBrk="1" hangingPunct="1">
              <a:lnSpc>
                <a:spcPct val="80000"/>
              </a:lnSpc>
              <a:buFont typeface="Wingdings" pitchFamily="2" charset="2"/>
              <a:buNone/>
              <a:defRPr/>
            </a:pPr>
            <a:endParaRPr lang="en-GB" sz="2400" smtClean="0"/>
          </a:p>
          <a:p>
            <a:pPr eaLnBrk="1" hangingPunct="1">
              <a:lnSpc>
                <a:spcPct val="80000"/>
              </a:lnSpc>
              <a:buFont typeface="Wingdings" pitchFamily="2" charset="2"/>
              <a:buNone/>
              <a:defRPr/>
            </a:pPr>
            <a:r>
              <a:rPr lang="en-GB" sz="2400" smtClean="0"/>
              <a:t>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14295E0-08F6-412B-8FFD-244B73E34C56}" type="slidenum">
              <a:rPr lang="en-US">
                <a:solidFill>
                  <a:srgbClr val="FFFFFF"/>
                </a:solidFill>
              </a:rPr>
              <a:pPr>
                <a:defRPr/>
              </a:pPr>
              <a:t>49</a:t>
            </a:fld>
            <a:endParaRPr lang="en-US">
              <a:solidFill>
                <a:srgbClr val="FFFFFF"/>
              </a:solidFill>
            </a:endParaRPr>
          </a:p>
        </p:txBody>
      </p:sp>
      <p:sp>
        <p:nvSpPr>
          <p:cNvPr id="860162" name="Rectangle 2"/>
          <p:cNvSpPr>
            <a:spLocks noGrp="1" noChangeArrowheads="1"/>
          </p:cNvSpPr>
          <p:nvPr>
            <p:ph type="title"/>
          </p:nvPr>
        </p:nvSpPr>
        <p:spPr/>
        <p:txBody>
          <a:bodyPr/>
          <a:lstStyle/>
          <a:p>
            <a:pPr eaLnBrk="1" hangingPunct="1">
              <a:defRPr/>
            </a:pPr>
            <a:r>
              <a:rPr lang="en-GB" sz="4800" b="1" smtClean="0">
                <a:solidFill>
                  <a:srgbClr val="003366"/>
                </a:solidFill>
                <a:latin typeface="Trajan Pro" pitchFamily="18" charset="0"/>
              </a:rPr>
              <a:t>VALUES AND COSTS</a:t>
            </a:r>
          </a:p>
        </p:txBody>
      </p:sp>
      <p:sp>
        <p:nvSpPr>
          <p:cNvPr id="860163" name="Rectangle 3"/>
          <p:cNvSpPr>
            <a:spLocks noGrp="1" noChangeArrowheads="1"/>
          </p:cNvSpPr>
          <p:nvPr>
            <p:ph type="body" idx="1"/>
          </p:nvPr>
        </p:nvSpPr>
        <p:spPr/>
        <p:txBody>
          <a:bodyPr/>
          <a:lstStyle/>
          <a:p>
            <a:pPr eaLnBrk="1" hangingPunct="1">
              <a:lnSpc>
                <a:spcPct val="90000"/>
              </a:lnSpc>
              <a:defRPr/>
            </a:pPr>
            <a:r>
              <a:rPr lang="en-GB" sz="2800" smtClean="0">
                <a:latin typeface="Trajan Pro" pitchFamily="18" charset="0"/>
              </a:rPr>
              <a:t>Weighted average cost of capital for the company, preferably in inflation-free terms.  </a:t>
            </a:r>
          </a:p>
          <a:p>
            <a:pPr eaLnBrk="1" hangingPunct="1">
              <a:lnSpc>
                <a:spcPct val="90000"/>
              </a:lnSpc>
              <a:defRPr/>
            </a:pPr>
            <a:r>
              <a:rPr lang="en-GB" sz="2800" smtClean="0">
                <a:latin typeface="Trajan Pro" pitchFamily="18" charset="0"/>
              </a:rPr>
              <a:t>Expected net present value of a new drug available and approved for marketing.</a:t>
            </a:r>
          </a:p>
          <a:p>
            <a:pPr eaLnBrk="1" hangingPunct="1">
              <a:lnSpc>
                <a:spcPct val="90000"/>
              </a:lnSpc>
              <a:defRPr/>
            </a:pPr>
            <a:r>
              <a:rPr lang="en-GB" sz="2800" smtClean="0">
                <a:latin typeface="Trajan Pro" pitchFamily="18" charset="0"/>
              </a:rPr>
              <a:t>Average cost of employing a senior scientist for a year, including all overheads and the cost of support staff.</a:t>
            </a:r>
          </a:p>
          <a:p>
            <a:pPr eaLnBrk="1" hangingPunct="1">
              <a:lnSpc>
                <a:spcPct val="90000"/>
              </a:lnSpc>
              <a:defRPr/>
            </a:pPr>
            <a:r>
              <a:rPr lang="en-GB" sz="2800" smtClean="0">
                <a:latin typeface="Trajan Pro" pitchFamily="18" charset="0"/>
              </a:rPr>
              <a:t>Expected costs of clinical trials phases I, II and III.  </a:t>
            </a:r>
          </a:p>
          <a:p>
            <a:pPr eaLnBrk="1" hangingPunct="1">
              <a:lnSpc>
                <a:spcPct val="90000"/>
              </a:lnSpc>
              <a:defRPr/>
            </a:pPr>
            <a:endParaRPr lang="en-GB" sz="2800" smtClean="0">
              <a:latin typeface="Trajan Pro"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Search</a:t>
            </a:r>
            <a:endParaRPr lang="en-GB" dirty="0"/>
          </a:p>
        </p:txBody>
      </p:sp>
      <p:sp>
        <p:nvSpPr>
          <p:cNvPr id="3" name="Content Placeholder 2"/>
          <p:cNvSpPr>
            <a:spLocks noGrp="1"/>
          </p:cNvSpPr>
          <p:nvPr>
            <p:ph idx="1"/>
          </p:nvPr>
        </p:nvSpPr>
        <p:spPr/>
        <p:txBody>
          <a:bodyPr>
            <a:normAutofit lnSpcReduction="10000"/>
          </a:bodyPr>
          <a:lstStyle/>
          <a:p>
            <a:pPr>
              <a:buNone/>
            </a:pPr>
            <a:r>
              <a:rPr lang="en-GB" dirty="0" smtClean="0"/>
              <a:t>	An object is hidden in one of </a:t>
            </a:r>
            <a:r>
              <a:rPr lang="en-GB" i="1" dirty="0" smtClean="0"/>
              <a:t>n</a:t>
            </a:r>
            <a:r>
              <a:rPr lang="en-GB" dirty="0" smtClean="0"/>
              <a:t> boxes.   P(object is </a:t>
            </a:r>
            <a:r>
              <a:rPr lang="en-GB" dirty="0" err="1" smtClean="0"/>
              <a:t>found|box</a:t>
            </a:r>
            <a:r>
              <a:rPr lang="en-GB" dirty="0" smtClean="0"/>
              <a:t> </a:t>
            </a:r>
            <a:r>
              <a:rPr lang="en-GB" i="1" dirty="0" err="1" smtClean="0"/>
              <a:t>i</a:t>
            </a:r>
            <a:r>
              <a:rPr lang="en-GB" dirty="0" smtClean="0"/>
              <a:t> containing object is searched) = </a:t>
            </a:r>
            <a:r>
              <a:rPr lang="en-GB" i="1" dirty="0" err="1" smtClean="0"/>
              <a:t>q</a:t>
            </a:r>
            <a:r>
              <a:rPr lang="en-GB" i="1" baseline="-25000" dirty="0" err="1" smtClean="0"/>
              <a:t>i</a:t>
            </a:r>
            <a:r>
              <a:rPr lang="en-GB" dirty="0" smtClean="0"/>
              <a:t>.                                               P(object is in box </a:t>
            </a:r>
            <a:r>
              <a:rPr lang="en-GB" i="1" dirty="0" err="1" smtClean="0"/>
              <a:t>i</a:t>
            </a:r>
            <a:r>
              <a:rPr lang="en-GB" dirty="0" smtClean="0"/>
              <a:t>) </a:t>
            </a:r>
            <a:r>
              <a:rPr lang="en-GB" i="1" dirty="0" smtClean="0"/>
              <a:t>= p</a:t>
            </a:r>
            <a:r>
              <a:rPr lang="en-GB" i="1" baseline="-25000" dirty="0" smtClean="0"/>
              <a:t>i</a:t>
            </a:r>
            <a:r>
              <a:rPr lang="en-GB" dirty="0" smtClean="0"/>
              <a:t>, and changes by </a:t>
            </a:r>
            <a:r>
              <a:rPr lang="en-GB" dirty="0" err="1" smtClean="0"/>
              <a:t>Bayes</a:t>
            </a:r>
            <a:r>
              <a:rPr lang="en-GB" dirty="0" smtClean="0"/>
              <a:t>’ theorem as boxes are searched.                     Cost of a search of box </a:t>
            </a:r>
            <a:r>
              <a:rPr lang="en-GB" i="1" dirty="0" err="1" smtClean="0"/>
              <a:t>i</a:t>
            </a:r>
            <a:r>
              <a:rPr lang="en-GB" i="1" dirty="0" smtClean="0"/>
              <a:t> = </a:t>
            </a:r>
            <a:r>
              <a:rPr lang="en-GB" i="1" dirty="0" err="1" smtClean="0"/>
              <a:t>c</a:t>
            </a:r>
            <a:r>
              <a:rPr lang="en-GB" i="1" baseline="-25000" dirty="0" err="1" smtClean="0"/>
              <a:t>i</a:t>
            </a:r>
            <a:r>
              <a:rPr lang="en-GB" dirty="0" smtClean="0"/>
              <a:t>.</a:t>
            </a:r>
          </a:p>
          <a:p>
            <a:pPr algn="just">
              <a:buNone/>
            </a:pPr>
            <a:r>
              <a:rPr lang="en-GB" dirty="0" smtClean="0"/>
              <a:t>    How should box searches be sequenced so as to minimise the expected cost of finding the object? (Bellman, 1957)</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E4F8E82-A729-4750-8C27-7E13A8CB237E}" type="slidenum">
              <a:rPr lang="en-US">
                <a:solidFill>
                  <a:srgbClr val="FFFFFF"/>
                </a:solidFill>
              </a:rPr>
              <a:pPr>
                <a:defRPr/>
              </a:pPr>
              <a:t>50</a:t>
            </a:fld>
            <a:endParaRPr lang="en-US">
              <a:solidFill>
                <a:srgbClr val="FFFFFF"/>
              </a:solidFill>
            </a:endParaRPr>
          </a:p>
        </p:txBody>
      </p:sp>
      <p:sp>
        <p:nvSpPr>
          <p:cNvPr id="861186" name="Rectangle 2"/>
          <p:cNvSpPr>
            <a:spLocks noGrp="1" noChangeArrowheads="1"/>
          </p:cNvSpPr>
          <p:nvPr>
            <p:ph type="title"/>
          </p:nvPr>
        </p:nvSpPr>
        <p:spPr>
          <a:xfrm>
            <a:off x="457200" y="765175"/>
            <a:ext cx="7499350" cy="1008063"/>
          </a:xfrm>
        </p:spPr>
        <p:txBody>
          <a:bodyPr/>
          <a:lstStyle/>
          <a:p>
            <a:pPr eaLnBrk="1" hangingPunct="1">
              <a:defRPr/>
            </a:pPr>
            <a:r>
              <a:rPr lang="en-GB" sz="4800" b="1" smtClean="0">
                <a:solidFill>
                  <a:srgbClr val="003366"/>
                </a:solidFill>
                <a:latin typeface="Trajan Pro" pitchFamily="18" charset="0"/>
              </a:rPr>
              <a:t>Success Probabilities and Durations for Discovery Stages and Clinical Trials Phases</a:t>
            </a:r>
          </a:p>
        </p:txBody>
      </p:sp>
      <p:sp>
        <p:nvSpPr>
          <p:cNvPr id="861187" name="Rectangle 3"/>
          <p:cNvSpPr>
            <a:spLocks noGrp="1" noChangeArrowheads="1"/>
          </p:cNvSpPr>
          <p:nvPr>
            <p:ph type="body" idx="1"/>
          </p:nvPr>
        </p:nvSpPr>
        <p:spPr>
          <a:xfrm>
            <a:off x="468313" y="2276475"/>
            <a:ext cx="8229600" cy="4581525"/>
          </a:xfrm>
        </p:spPr>
        <p:txBody>
          <a:bodyPr/>
          <a:lstStyle/>
          <a:p>
            <a:pPr eaLnBrk="1" hangingPunct="1">
              <a:lnSpc>
                <a:spcPct val="90000"/>
              </a:lnSpc>
              <a:defRPr/>
            </a:pPr>
            <a:endParaRPr lang="en-GB" sz="2400" smtClean="0"/>
          </a:p>
          <a:p>
            <a:pPr eaLnBrk="1" hangingPunct="1">
              <a:lnSpc>
                <a:spcPct val="90000"/>
              </a:lnSpc>
              <a:defRPr/>
            </a:pPr>
            <a:r>
              <a:rPr lang="en-GB" sz="2800" smtClean="0">
                <a:latin typeface="Trajan Pro" pitchFamily="18" charset="0"/>
              </a:rPr>
              <a:t>Industry-wide data are available from CMR International. Hopefully most companies also keep records of experience with their own research. </a:t>
            </a:r>
          </a:p>
          <a:p>
            <a:pPr eaLnBrk="1" hangingPunct="1">
              <a:lnSpc>
                <a:spcPct val="90000"/>
              </a:lnSpc>
              <a:defRPr/>
            </a:pPr>
            <a:r>
              <a:rPr lang="en-GB" sz="2800" smtClean="0">
                <a:latin typeface="Trajan Pro" pitchFamily="18" charset="0"/>
              </a:rPr>
              <a:t>The estimates and error bounds needed by OPRRA are actually judgements tailored to the particular project. No actual data is therefore strictly essential, though any relevant data is likely to improve the reliability of the judgements.</a:t>
            </a:r>
          </a:p>
          <a:p>
            <a:pPr eaLnBrk="1" hangingPunct="1">
              <a:lnSpc>
                <a:spcPct val="90000"/>
              </a:lnSpc>
              <a:defRPr/>
            </a:pPr>
            <a:endParaRPr lang="en-GB" sz="2800" smtClean="0">
              <a:latin typeface="Trajan Pro" pitchFamily="18" charset="0"/>
            </a:endParaRPr>
          </a:p>
          <a:p>
            <a:pPr eaLnBrk="1" hangingPunct="1">
              <a:lnSpc>
                <a:spcPct val="90000"/>
              </a:lnSpc>
              <a:buFont typeface="Wingdings" pitchFamily="2" charset="2"/>
              <a:buNone/>
              <a:defRPr/>
            </a:pPr>
            <a:endParaRPr lang="en-GB" sz="2800" smtClean="0"/>
          </a:p>
          <a:p>
            <a:pPr eaLnBrk="1" hangingPunct="1">
              <a:lnSpc>
                <a:spcPct val="90000"/>
              </a:lnSpc>
              <a:buFont typeface="Wingdings" pitchFamily="2" charset="2"/>
              <a:buNone/>
              <a:defRPr/>
            </a:pPr>
            <a:r>
              <a:rPr lang="en-GB" sz="2400" smtClean="0"/>
              <a:t>	</a:t>
            </a:r>
          </a:p>
          <a:p>
            <a:pPr eaLnBrk="1" hangingPunct="1">
              <a:lnSpc>
                <a:spcPct val="90000"/>
              </a:lnSpc>
              <a:buFont typeface="Wingdings" pitchFamily="2" charset="2"/>
              <a:buNone/>
              <a:defRPr/>
            </a:pPr>
            <a:endParaRPr lang="en-GB" sz="240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9BC0947-B825-4B04-9C2D-F756B3C554E6}" type="slidenum">
              <a:rPr lang="en-US">
                <a:solidFill>
                  <a:srgbClr val="FFFFFF"/>
                </a:solidFill>
              </a:rPr>
              <a:pPr>
                <a:defRPr/>
              </a:pPr>
              <a:t>51</a:t>
            </a:fld>
            <a:endParaRPr lang="en-US">
              <a:solidFill>
                <a:srgbClr val="FFFFFF"/>
              </a:solidFill>
            </a:endParaRPr>
          </a:p>
        </p:txBody>
      </p:sp>
      <p:sp>
        <p:nvSpPr>
          <p:cNvPr id="862210" name="Rectangle 2"/>
          <p:cNvSpPr>
            <a:spLocks noGrp="1" noChangeArrowheads="1"/>
          </p:cNvSpPr>
          <p:nvPr>
            <p:ph type="title"/>
          </p:nvPr>
        </p:nvSpPr>
        <p:spPr>
          <a:xfrm>
            <a:off x="457200" y="122238"/>
            <a:ext cx="7543800" cy="1651000"/>
          </a:xfrm>
        </p:spPr>
        <p:txBody>
          <a:bodyPr/>
          <a:lstStyle/>
          <a:p>
            <a:pPr eaLnBrk="1" hangingPunct="1">
              <a:defRPr/>
            </a:pPr>
            <a:r>
              <a:rPr lang="en-GB" sz="4800" b="1" smtClean="0">
                <a:solidFill>
                  <a:srgbClr val="003366"/>
                </a:solidFill>
                <a:latin typeface="Trajan Pro" pitchFamily="18" charset="0"/>
              </a:rPr>
              <a:t>Allocations of Scientists for the Discovery Stages</a:t>
            </a:r>
          </a:p>
        </p:txBody>
      </p:sp>
      <p:sp>
        <p:nvSpPr>
          <p:cNvPr id="862211" name="Rectangle 3"/>
          <p:cNvSpPr>
            <a:spLocks noGrp="1" noChangeArrowheads="1"/>
          </p:cNvSpPr>
          <p:nvPr>
            <p:ph type="body" idx="1"/>
          </p:nvPr>
        </p:nvSpPr>
        <p:spPr>
          <a:xfrm>
            <a:off x="468313" y="2276475"/>
            <a:ext cx="8229600" cy="4797425"/>
          </a:xfrm>
        </p:spPr>
        <p:txBody>
          <a:bodyPr/>
          <a:lstStyle/>
          <a:p>
            <a:pPr eaLnBrk="1" hangingPunct="1">
              <a:lnSpc>
                <a:spcPct val="80000"/>
              </a:lnSpc>
              <a:defRPr/>
            </a:pPr>
            <a:r>
              <a:rPr lang="en-GB" sz="2800" smtClean="0">
                <a:latin typeface="Trajan Pro" pitchFamily="18" charset="0"/>
              </a:rPr>
              <a:t>As initial inputs, these are part of the project specification, and are also decision variables</a:t>
            </a:r>
          </a:p>
          <a:p>
            <a:pPr eaLnBrk="1" hangingPunct="1">
              <a:lnSpc>
                <a:spcPct val="80000"/>
              </a:lnSpc>
              <a:defRPr/>
            </a:pPr>
            <a:r>
              <a:rPr lang="en-GB" sz="2800" smtClean="0">
                <a:latin typeface="Trajan Pro" pitchFamily="18" charset="0"/>
              </a:rPr>
              <a:t>OPRRA does not take explicit account of different types of scientists, looking only at the total resource rate allocated to a project at each stage</a:t>
            </a:r>
          </a:p>
          <a:p>
            <a:pPr eaLnBrk="1" hangingPunct="1">
              <a:lnSpc>
                <a:spcPct val="80000"/>
              </a:lnSpc>
              <a:defRPr/>
            </a:pPr>
            <a:r>
              <a:rPr lang="en-GB" sz="2800" smtClean="0">
                <a:latin typeface="Trajan Pro" pitchFamily="18" charset="0"/>
              </a:rPr>
              <a:t>This may be measured as the total cash expenditure rate, or alternatively as the number of senior scientists allocated, assuming these to be equipped with normal levels of support staff, lab space, and other necessary resources</a:t>
            </a:r>
            <a:r>
              <a:rPr lang="en-GB" sz="2400" smtClean="0">
                <a:latin typeface="Trajan Pro" pitchFamily="18" charset="0"/>
              </a:rPr>
              <a:t>  </a:t>
            </a:r>
          </a:p>
          <a:p>
            <a:pPr eaLnBrk="1" hangingPunct="1">
              <a:lnSpc>
                <a:spcPct val="80000"/>
              </a:lnSpc>
              <a:buFont typeface="Wingdings" pitchFamily="2" charset="2"/>
              <a:buNone/>
              <a:defRPr/>
            </a:pPr>
            <a:endParaRPr lang="en-GB" sz="2400" smtClean="0">
              <a:latin typeface="Trajan Pro" pitchFamily="18" charset="0"/>
            </a:endParaRPr>
          </a:p>
          <a:p>
            <a:pPr eaLnBrk="1" hangingPunct="1">
              <a:lnSpc>
                <a:spcPct val="80000"/>
              </a:lnSpc>
              <a:defRPr/>
            </a:pPr>
            <a:endParaRPr lang="en-GB" sz="1600" smtClean="0">
              <a:latin typeface="Trajan Pro" pitchFamily="18" charset="0"/>
            </a:endParaRPr>
          </a:p>
          <a:p>
            <a:pPr eaLnBrk="1" hangingPunct="1">
              <a:lnSpc>
                <a:spcPct val="80000"/>
              </a:lnSpc>
              <a:buFont typeface="Wingdings" pitchFamily="2" charset="2"/>
              <a:buNone/>
              <a:defRPr/>
            </a:pPr>
            <a:endParaRPr lang="en-GB" sz="1600" smtClean="0"/>
          </a:p>
          <a:p>
            <a:pPr eaLnBrk="1" hangingPunct="1">
              <a:lnSpc>
                <a:spcPct val="80000"/>
              </a:lnSpc>
              <a:buFont typeface="Wingdings" pitchFamily="2" charset="2"/>
              <a:buNone/>
              <a:defRPr/>
            </a:pPr>
            <a:r>
              <a:rPr lang="en-GB" sz="1400" smtClean="0"/>
              <a:t>	</a:t>
            </a:r>
          </a:p>
          <a:p>
            <a:pPr eaLnBrk="1" hangingPunct="1">
              <a:lnSpc>
                <a:spcPct val="80000"/>
              </a:lnSpc>
              <a:buFont typeface="Wingdings" pitchFamily="2" charset="2"/>
              <a:buNone/>
              <a:defRPr/>
            </a:pPr>
            <a:endParaRPr lang="en-GB" sz="140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6DA1F31-B9E5-4121-AC14-883BDF5CC419}" type="slidenum">
              <a:rPr lang="en-US">
                <a:solidFill>
                  <a:srgbClr val="FFFFFF"/>
                </a:solidFill>
              </a:rPr>
              <a:pPr>
                <a:defRPr/>
              </a:pPr>
              <a:t>52</a:t>
            </a:fld>
            <a:endParaRPr lang="en-US">
              <a:solidFill>
                <a:srgbClr val="FFFFFF"/>
              </a:solidFill>
            </a:endParaRPr>
          </a:p>
        </p:txBody>
      </p:sp>
      <p:sp>
        <p:nvSpPr>
          <p:cNvPr id="863234" name="Rectangle 2"/>
          <p:cNvSpPr>
            <a:spLocks noGrp="1" noChangeArrowheads="1"/>
          </p:cNvSpPr>
          <p:nvPr>
            <p:ph type="title"/>
          </p:nvPr>
        </p:nvSpPr>
        <p:spPr>
          <a:xfrm>
            <a:off x="457200" y="476250"/>
            <a:ext cx="7543800" cy="1944688"/>
          </a:xfrm>
        </p:spPr>
        <p:txBody>
          <a:bodyPr/>
          <a:lstStyle/>
          <a:p>
            <a:pPr eaLnBrk="1" hangingPunct="1">
              <a:defRPr/>
            </a:pPr>
            <a:r>
              <a:rPr lang="en-GB" sz="4800" b="1" smtClean="0">
                <a:solidFill>
                  <a:srgbClr val="003366"/>
                </a:solidFill>
                <a:latin typeface="Trajan Pro" pitchFamily="18" charset="0"/>
              </a:rPr>
              <a:t>Rate of Progress and Number of Scientists Allocated</a:t>
            </a:r>
          </a:p>
        </p:txBody>
      </p:sp>
      <p:sp>
        <p:nvSpPr>
          <p:cNvPr id="863235" name="Rectangle 3"/>
          <p:cNvSpPr>
            <a:spLocks noGrp="1" noChangeArrowheads="1"/>
          </p:cNvSpPr>
          <p:nvPr>
            <p:ph type="body" idx="1"/>
          </p:nvPr>
        </p:nvSpPr>
        <p:spPr>
          <a:xfrm>
            <a:off x="468313" y="2924175"/>
            <a:ext cx="8229600" cy="3600450"/>
          </a:xfrm>
        </p:spPr>
        <p:txBody>
          <a:bodyPr/>
          <a:lstStyle/>
          <a:p>
            <a:pPr eaLnBrk="1" hangingPunct="1">
              <a:lnSpc>
                <a:spcPct val="80000"/>
              </a:lnSpc>
              <a:defRPr/>
            </a:pPr>
            <a:r>
              <a:rPr lang="en-GB" sz="2800" smtClean="0">
                <a:latin typeface="Trajan Pro" pitchFamily="18" charset="0"/>
              </a:rPr>
              <a:t>The default assumption is that the rate of progress is proportional to the  number of scientists allocated.</a:t>
            </a:r>
          </a:p>
          <a:p>
            <a:pPr eaLnBrk="1" hangingPunct="1">
              <a:lnSpc>
                <a:spcPct val="80000"/>
              </a:lnSpc>
              <a:defRPr/>
            </a:pPr>
            <a:r>
              <a:rPr lang="en-GB" sz="2800" smtClean="0">
                <a:latin typeface="Trajan Pro" pitchFamily="18" charset="0"/>
              </a:rPr>
              <a:t>OPRRA allows for the possibility that team sizes above some level may be relatively inefficient (for example, a less than 50% reduction in the time to complete a stage if the team size is doubled).</a:t>
            </a:r>
          </a:p>
          <a:p>
            <a:pPr eaLnBrk="1" hangingPunct="1">
              <a:lnSpc>
                <a:spcPct val="80000"/>
              </a:lnSpc>
              <a:defRPr/>
            </a:pPr>
            <a:endParaRPr lang="en-GB" sz="2800" smtClean="0">
              <a:latin typeface="Trajan Pro" pitchFamily="18" charset="0"/>
            </a:endParaRPr>
          </a:p>
          <a:p>
            <a:pPr eaLnBrk="1" hangingPunct="1">
              <a:lnSpc>
                <a:spcPct val="80000"/>
              </a:lnSpc>
              <a:buFont typeface="Wingdings" pitchFamily="2" charset="2"/>
              <a:buNone/>
              <a:defRPr/>
            </a:pPr>
            <a:endParaRPr lang="en-GB" sz="2400" smtClean="0"/>
          </a:p>
          <a:p>
            <a:pPr eaLnBrk="1" hangingPunct="1">
              <a:lnSpc>
                <a:spcPct val="80000"/>
              </a:lnSpc>
              <a:buFont typeface="Wingdings" pitchFamily="2" charset="2"/>
              <a:buNone/>
              <a:defRPr/>
            </a:pPr>
            <a:r>
              <a:rPr lang="en-GB" sz="2000" smtClean="0"/>
              <a:t>	</a:t>
            </a:r>
          </a:p>
          <a:p>
            <a:pPr eaLnBrk="1" hangingPunct="1">
              <a:lnSpc>
                <a:spcPct val="80000"/>
              </a:lnSpc>
              <a:buFont typeface="Wingdings" pitchFamily="2" charset="2"/>
              <a:buNone/>
              <a:defRPr/>
            </a:pPr>
            <a:endParaRPr lang="en-GB" sz="200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3665768-76FA-47A9-8EF6-9753D307251B}" type="slidenum">
              <a:rPr lang="en-US">
                <a:solidFill>
                  <a:srgbClr val="FFFFFF"/>
                </a:solidFill>
              </a:rPr>
              <a:pPr>
                <a:defRPr/>
              </a:pPr>
              <a:t>53</a:t>
            </a:fld>
            <a:endParaRPr lang="en-US">
              <a:solidFill>
                <a:srgbClr val="FFFFFF"/>
              </a:solidFill>
            </a:endParaRPr>
          </a:p>
        </p:txBody>
      </p:sp>
      <p:sp>
        <p:nvSpPr>
          <p:cNvPr id="866306" name="Rectangle 2"/>
          <p:cNvSpPr>
            <a:spLocks noGrp="1" noChangeArrowheads="1"/>
          </p:cNvSpPr>
          <p:nvPr>
            <p:ph type="title"/>
          </p:nvPr>
        </p:nvSpPr>
        <p:spPr/>
        <p:txBody>
          <a:bodyPr/>
          <a:lstStyle/>
          <a:p>
            <a:pPr eaLnBrk="1" hangingPunct="1">
              <a:defRPr/>
            </a:pPr>
            <a:r>
              <a:rPr lang="en-GB" sz="4800" b="1" smtClean="0">
                <a:solidFill>
                  <a:srgbClr val="003366"/>
                </a:solidFill>
                <a:latin typeface="Trajan Pro" pitchFamily="18" charset="0"/>
              </a:rPr>
              <a:t>Outputs</a:t>
            </a:r>
            <a:endParaRPr lang="en-GB" sz="4800" b="1" smtClean="0">
              <a:solidFill>
                <a:srgbClr val="FF9900"/>
              </a:solidFill>
            </a:endParaRPr>
          </a:p>
        </p:txBody>
      </p:sp>
      <p:sp>
        <p:nvSpPr>
          <p:cNvPr id="866307" name="Rectangle 3"/>
          <p:cNvSpPr>
            <a:spLocks noGrp="1" noChangeArrowheads="1"/>
          </p:cNvSpPr>
          <p:nvPr>
            <p:ph type="body" idx="1"/>
          </p:nvPr>
        </p:nvSpPr>
        <p:spPr/>
        <p:txBody>
          <a:bodyPr/>
          <a:lstStyle/>
          <a:p>
            <a:pPr eaLnBrk="1" hangingPunct="1">
              <a:defRPr/>
            </a:pPr>
            <a:r>
              <a:rPr lang="en-GB" smtClean="0">
                <a:latin typeface="Trajan Pro" pitchFamily="18" charset="0"/>
              </a:rPr>
              <a:t>Profitability measures for projects, portfolios of projects, and components of projects, for given allocation levels.</a:t>
            </a:r>
          </a:p>
          <a:p>
            <a:pPr eaLnBrk="1" hangingPunct="1">
              <a:defRPr/>
            </a:pPr>
            <a:r>
              <a:rPr lang="en-GB" smtClean="0">
                <a:latin typeface="Trajan Pro" pitchFamily="18" charset="0"/>
              </a:rPr>
              <a:t>Profitability measures for individual projects optimised with respect to allocation levels.</a:t>
            </a:r>
          </a:p>
          <a:p>
            <a:pPr eaLnBrk="1" hangingPunct="1">
              <a:defRPr/>
            </a:pPr>
            <a:r>
              <a:rPr lang="en-GB" smtClean="0">
                <a:latin typeface="Trajan Pro" pitchFamily="18" charset="0"/>
              </a:rPr>
              <a:t>Sensitivity of profitability measures to allocations, and to uncertainties in model parameters and project outcomes.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7D0D29AB-7819-4832-B4F7-AF73140572DB}" type="slidenum">
              <a:rPr lang="en-US">
                <a:solidFill>
                  <a:srgbClr val="FFFFFF"/>
                </a:solidFill>
              </a:rPr>
              <a:pPr>
                <a:defRPr/>
              </a:pPr>
              <a:t>54</a:t>
            </a:fld>
            <a:endParaRPr lang="en-US">
              <a:solidFill>
                <a:srgbClr val="FFFFFF"/>
              </a:solidFill>
            </a:endParaRPr>
          </a:p>
        </p:txBody>
      </p:sp>
      <p:sp>
        <p:nvSpPr>
          <p:cNvPr id="867330" name="Rectangle 2"/>
          <p:cNvSpPr>
            <a:spLocks noGrp="1" noChangeArrowheads="1"/>
          </p:cNvSpPr>
          <p:nvPr>
            <p:ph type="title"/>
          </p:nvPr>
        </p:nvSpPr>
        <p:spPr/>
        <p:txBody>
          <a:bodyPr/>
          <a:lstStyle/>
          <a:p>
            <a:pPr eaLnBrk="1" hangingPunct="1">
              <a:defRPr/>
            </a:pPr>
            <a:r>
              <a:rPr lang="en-GB" sz="4800" b="1" smtClean="0">
                <a:solidFill>
                  <a:srgbClr val="003366"/>
                </a:solidFill>
                <a:latin typeface="Trajan Pro" pitchFamily="18" charset="0"/>
              </a:rPr>
              <a:t>Outputs, continued…</a:t>
            </a:r>
            <a:r>
              <a:rPr lang="en-GB" smtClean="0">
                <a:solidFill>
                  <a:srgbClr val="FF9900"/>
                </a:solidFill>
              </a:rPr>
              <a:t> </a:t>
            </a:r>
          </a:p>
        </p:txBody>
      </p:sp>
      <p:sp>
        <p:nvSpPr>
          <p:cNvPr id="867331" name="Rectangle 3"/>
          <p:cNvSpPr>
            <a:spLocks noGrp="1" noChangeArrowheads="1"/>
          </p:cNvSpPr>
          <p:nvPr>
            <p:ph type="body" idx="1"/>
          </p:nvPr>
        </p:nvSpPr>
        <p:spPr/>
        <p:txBody>
          <a:bodyPr/>
          <a:lstStyle/>
          <a:p>
            <a:pPr eaLnBrk="1" hangingPunct="1">
              <a:lnSpc>
                <a:spcPct val="90000"/>
              </a:lnSpc>
              <a:defRPr/>
            </a:pPr>
            <a:r>
              <a:rPr lang="en-GB" smtClean="0">
                <a:latin typeface="Trajan Pro" pitchFamily="18" charset="0"/>
              </a:rPr>
              <a:t>Probability distributions of cost, reward, and profitability index.*</a:t>
            </a:r>
          </a:p>
          <a:p>
            <a:pPr eaLnBrk="1" hangingPunct="1">
              <a:lnSpc>
                <a:spcPct val="90000"/>
              </a:lnSpc>
              <a:defRPr/>
            </a:pPr>
            <a:r>
              <a:rPr lang="en-GB" smtClean="0">
                <a:latin typeface="Trajan Pro" pitchFamily="18" charset="0"/>
              </a:rPr>
              <a:t>Projections of probability distributions of future effort requirements.*</a:t>
            </a:r>
          </a:p>
          <a:p>
            <a:pPr eaLnBrk="1" hangingPunct="1">
              <a:lnSpc>
                <a:spcPct val="90000"/>
              </a:lnSpc>
              <a:buFont typeface="Wingdings" pitchFamily="2" charset="2"/>
              <a:buNone/>
              <a:defRPr/>
            </a:pPr>
            <a:r>
              <a:rPr lang="en-GB" smtClean="0">
                <a:latin typeface="Trajan Pro" pitchFamily="18" charset="0"/>
              </a:rPr>
              <a:t>	</a:t>
            </a:r>
          </a:p>
          <a:p>
            <a:pPr eaLnBrk="1" hangingPunct="1">
              <a:lnSpc>
                <a:spcPct val="90000"/>
              </a:lnSpc>
              <a:buFont typeface="Wingdings" pitchFamily="2" charset="2"/>
              <a:buNone/>
              <a:defRPr/>
            </a:pPr>
            <a:r>
              <a:rPr lang="en-GB" smtClean="0">
                <a:latin typeface="Trajan Pro" pitchFamily="18" charset="0"/>
              </a:rPr>
              <a:t>	*Both of these are for projects and portfolios of projects, for given allocation plans, and with the option of allowing for uncertainties in the model parameters.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850" y="836613"/>
            <a:ext cx="7543800" cy="1295400"/>
          </a:xfrm>
          <a:noFill/>
        </p:spPr>
        <p:txBody>
          <a:bodyPr/>
          <a:lstStyle/>
          <a:p>
            <a:r>
              <a:rPr lang="en-GB" altLang="zh-TW" sz="3600" dirty="0" smtClean="0">
                <a:solidFill>
                  <a:srgbClr val="003366"/>
                </a:solidFill>
                <a:effectLst/>
                <a:latin typeface="Trajan Pro" pitchFamily="18" charset="0"/>
                <a:ea typeface="PMingLiU" charset="-120"/>
              </a:rPr>
              <a:t>The Stages of a Pre-Clinical </a:t>
            </a:r>
            <a:br>
              <a:rPr lang="en-GB" altLang="zh-TW" sz="3600" dirty="0" smtClean="0">
                <a:solidFill>
                  <a:srgbClr val="003366"/>
                </a:solidFill>
                <a:effectLst/>
                <a:latin typeface="Trajan Pro" pitchFamily="18" charset="0"/>
                <a:ea typeface="PMingLiU" charset="-120"/>
              </a:rPr>
            </a:br>
            <a:r>
              <a:rPr lang="en-GB" altLang="zh-TW" sz="3600" dirty="0" smtClean="0">
                <a:solidFill>
                  <a:srgbClr val="003366"/>
                </a:solidFill>
                <a:effectLst/>
                <a:latin typeface="Trajan Pro" pitchFamily="18" charset="0"/>
                <a:ea typeface="PMingLiU" charset="-120"/>
              </a:rPr>
              <a:t>Research Project and their </a:t>
            </a:r>
            <a:br>
              <a:rPr lang="en-GB" altLang="zh-TW" sz="3600" dirty="0" smtClean="0">
                <a:solidFill>
                  <a:srgbClr val="003366"/>
                </a:solidFill>
                <a:effectLst/>
                <a:latin typeface="Trajan Pro" pitchFamily="18" charset="0"/>
                <a:ea typeface="PMingLiU" charset="-120"/>
              </a:rPr>
            </a:br>
            <a:r>
              <a:rPr lang="en-GB" altLang="zh-TW" sz="3600" dirty="0" smtClean="0">
                <a:solidFill>
                  <a:srgbClr val="003366"/>
                </a:solidFill>
                <a:effectLst/>
                <a:latin typeface="Trajan Pro" pitchFamily="18" charset="0"/>
                <a:ea typeface="PMingLiU" charset="-120"/>
              </a:rPr>
              <a:t>Probabilities of Success</a:t>
            </a:r>
          </a:p>
        </p:txBody>
      </p:sp>
      <p:sp>
        <p:nvSpPr>
          <p:cNvPr id="21507" name="Rectangle 3"/>
          <p:cNvSpPr>
            <a:spLocks noGrp="1" noChangeArrowheads="1"/>
          </p:cNvSpPr>
          <p:nvPr>
            <p:ph type="body" idx="1"/>
          </p:nvPr>
        </p:nvSpPr>
        <p:spPr>
          <a:xfrm>
            <a:off x="250825" y="2446338"/>
            <a:ext cx="8229600" cy="4411662"/>
          </a:xfrm>
          <a:noFill/>
        </p:spPr>
        <p:txBody>
          <a:bodyPr/>
          <a:lstStyle/>
          <a:p>
            <a:pPr>
              <a:lnSpc>
                <a:spcPct val="140000"/>
              </a:lnSpc>
            </a:pPr>
            <a:r>
              <a:rPr lang="en-GB" altLang="zh-TW" sz="3600" dirty="0" smtClean="0">
                <a:effectLst/>
                <a:latin typeface="Trajan Pro" pitchFamily="18" charset="0"/>
                <a:ea typeface="PMingLiU" charset="-120"/>
              </a:rPr>
              <a:t>Before screening,</a:t>
            </a:r>
            <a:r>
              <a:rPr lang="en-GB" altLang="zh-TW" sz="3600" dirty="0" smtClean="0">
                <a:effectLst/>
                <a:latin typeface="Trajan Pro" pitchFamily="18" charset="0"/>
                <a:ea typeface="PMingLiU" charset="-120"/>
                <a:sym typeface="Wingdings" pitchFamily="2" charset="2"/>
              </a:rPr>
              <a:t>  </a:t>
            </a:r>
            <a:r>
              <a:rPr lang="en-GB" altLang="zh-TW" sz="3600" i="1" dirty="0" smtClean="0">
                <a:solidFill>
                  <a:srgbClr val="3399FF"/>
                </a:solidFill>
                <a:effectLst/>
                <a:latin typeface="Trajan Pro" pitchFamily="18" charset="0"/>
                <a:ea typeface="PMingLiU" charset="-120"/>
                <a:sym typeface="Wingdings" pitchFamily="2" charset="2"/>
              </a:rPr>
              <a:t>p</a:t>
            </a:r>
            <a:r>
              <a:rPr lang="en-GB" altLang="zh-TW" sz="3600" baseline="-25000" dirty="0" smtClean="0">
                <a:solidFill>
                  <a:srgbClr val="3399FF"/>
                </a:solidFill>
                <a:effectLst/>
                <a:latin typeface="Trajan Pro" pitchFamily="18" charset="0"/>
                <a:ea typeface="PMingLiU" charset="-120"/>
                <a:sym typeface="Wingdings" pitchFamily="2" charset="2"/>
              </a:rPr>
              <a:t>1</a:t>
            </a:r>
            <a:endParaRPr lang="en-GB" altLang="zh-TW" sz="3600" baseline="-25000" dirty="0" smtClean="0">
              <a:solidFill>
                <a:srgbClr val="3399FF"/>
              </a:solidFill>
              <a:effectLst/>
              <a:latin typeface="Trajan Pro" pitchFamily="18" charset="0"/>
              <a:ea typeface="PMingLiU" charset="-120"/>
            </a:endParaRPr>
          </a:p>
          <a:p>
            <a:pPr>
              <a:lnSpc>
                <a:spcPct val="140000"/>
              </a:lnSpc>
            </a:pPr>
            <a:r>
              <a:rPr lang="en-GB" altLang="zh-TW" sz="3600" dirty="0" smtClean="0">
                <a:effectLst/>
                <a:latin typeface="Trajan Pro" pitchFamily="18" charset="0"/>
                <a:ea typeface="PMingLiU" charset="-120"/>
              </a:rPr>
              <a:t>Identifying the first lead series,</a:t>
            </a:r>
            <a:r>
              <a:rPr lang="en-GB" altLang="zh-TW" sz="3600" dirty="0" smtClean="0">
                <a:effectLst/>
                <a:latin typeface="Trajan Pro" pitchFamily="18" charset="0"/>
                <a:ea typeface="PMingLiU" charset="-120"/>
                <a:sym typeface="Wingdings" pitchFamily="2" charset="2"/>
              </a:rPr>
              <a:t>  </a:t>
            </a:r>
            <a:r>
              <a:rPr lang="en-GB" altLang="zh-TW" sz="3600" i="1" dirty="0" smtClean="0">
                <a:solidFill>
                  <a:srgbClr val="3399FF"/>
                </a:solidFill>
                <a:effectLst/>
                <a:latin typeface="Trajan Pro" pitchFamily="18" charset="0"/>
                <a:ea typeface="PMingLiU" charset="-120"/>
                <a:sym typeface="Wingdings" pitchFamily="2" charset="2"/>
              </a:rPr>
              <a:t>p</a:t>
            </a:r>
            <a:r>
              <a:rPr lang="en-GB" altLang="zh-TW" sz="3600" baseline="-25000" dirty="0" smtClean="0">
                <a:solidFill>
                  <a:srgbClr val="3399FF"/>
                </a:solidFill>
                <a:effectLst/>
                <a:latin typeface="Trajan Pro" pitchFamily="18" charset="0"/>
                <a:ea typeface="PMingLiU" charset="-120"/>
                <a:sym typeface="Wingdings" pitchFamily="2" charset="2"/>
              </a:rPr>
              <a:t>2 </a:t>
            </a:r>
            <a:r>
              <a:rPr lang="en-GB" altLang="zh-TW" sz="3600" baseline="-25000" dirty="0" smtClean="0">
                <a:effectLst/>
                <a:latin typeface="Trajan Pro" pitchFamily="18" charset="0"/>
                <a:ea typeface="PMingLiU" charset="-120"/>
                <a:sym typeface="Wingdings" pitchFamily="2" charset="2"/>
              </a:rPr>
              <a:t> </a:t>
            </a:r>
            <a:endParaRPr lang="en-GB" altLang="zh-TW" sz="3600" dirty="0" smtClean="0">
              <a:effectLst/>
              <a:latin typeface="Trajan Pro" pitchFamily="18" charset="0"/>
              <a:ea typeface="PMingLiU" charset="-120"/>
            </a:endParaRPr>
          </a:p>
          <a:p>
            <a:pPr>
              <a:lnSpc>
                <a:spcPct val="140000"/>
              </a:lnSpc>
            </a:pPr>
            <a:r>
              <a:rPr lang="en-GB" altLang="zh-TW" sz="3600" dirty="0" smtClean="0">
                <a:effectLst/>
                <a:latin typeface="Trajan Pro" pitchFamily="18" charset="0"/>
                <a:ea typeface="PMingLiU" charset="-120"/>
              </a:rPr>
              <a:t>Optimising a LS to find the first candidate drug,</a:t>
            </a:r>
            <a:r>
              <a:rPr lang="en-GB" altLang="zh-TW" sz="3600" dirty="0" smtClean="0">
                <a:effectLst/>
                <a:latin typeface="Trajan Pro" pitchFamily="18" charset="0"/>
                <a:ea typeface="PMingLiU" charset="-120"/>
                <a:sym typeface="Wingdings" pitchFamily="2" charset="2"/>
              </a:rPr>
              <a:t> </a:t>
            </a:r>
            <a:r>
              <a:rPr lang="en-GB" altLang="zh-TW" sz="3600" i="1" dirty="0" smtClean="0">
                <a:solidFill>
                  <a:srgbClr val="3399FF"/>
                </a:solidFill>
                <a:effectLst/>
                <a:latin typeface="Trajan Pro" pitchFamily="18" charset="0"/>
                <a:ea typeface="PMingLiU" charset="-120"/>
                <a:sym typeface="Wingdings" pitchFamily="2" charset="2"/>
              </a:rPr>
              <a:t>p</a:t>
            </a:r>
            <a:r>
              <a:rPr lang="en-GB" altLang="zh-TW" sz="3600" baseline="-25000" dirty="0" smtClean="0">
                <a:solidFill>
                  <a:srgbClr val="3399FF"/>
                </a:solidFill>
                <a:effectLst/>
                <a:latin typeface="Trajan Pro" pitchFamily="18" charset="0"/>
                <a:ea typeface="PMingLiU" charset="-120"/>
                <a:sym typeface="Wingdings" pitchFamily="2" charset="2"/>
              </a:rPr>
              <a:t>4</a:t>
            </a:r>
            <a:endParaRPr lang="en-GB" altLang="zh-TW" sz="3600" dirty="0" smtClean="0">
              <a:solidFill>
                <a:srgbClr val="3399FF"/>
              </a:solidFill>
              <a:effectLst/>
              <a:latin typeface="Trajan Pro" pitchFamily="18" charset="0"/>
              <a:ea typeface="PMingLiU" charset="-120"/>
            </a:endParaRPr>
          </a:p>
          <a:p>
            <a:pPr>
              <a:lnSpc>
                <a:spcPct val="140000"/>
              </a:lnSpc>
            </a:pPr>
            <a:r>
              <a:rPr lang="en-GB" altLang="zh-TW" sz="3600" dirty="0" smtClean="0">
                <a:effectLst/>
                <a:latin typeface="Trajan Pro" pitchFamily="18" charset="0"/>
                <a:ea typeface="PMingLiU" charset="-120"/>
              </a:rPr>
              <a:t>Looking for backup CDs,</a:t>
            </a:r>
            <a:r>
              <a:rPr lang="en-GB" altLang="zh-TW" sz="3600" dirty="0" smtClean="0">
                <a:effectLst/>
                <a:latin typeface="Trajan Pro" pitchFamily="18" charset="0"/>
                <a:ea typeface="PMingLiU" charset="-120"/>
                <a:sym typeface="Wingdings" pitchFamily="2" charset="2"/>
              </a:rPr>
              <a:t>  </a:t>
            </a:r>
            <a:r>
              <a:rPr lang="en-GB" altLang="zh-TW" sz="3600" i="1" dirty="0" smtClean="0">
                <a:solidFill>
                  <a:srgbClr val="3399FF"/>
                </a:solidFill>
                <a:effectLst/>
                <a:latin typeface="Trajan Pro" pitchFamily="18" charset="0"/>
                <a:ea typeface="PMingLiU" charset="-120"/>
                <a:sym typeface="Wingdings" pitchFamily="2" charset="2"/>
              </a:rPr>
              <a:t>p</a:t>
            </a:r>
            <a:r>
              <a:rPr lang="en-GB" altLang="zh-TW" sz="3600" baseline="-25000" dirty="0" smtClean="0">
                <a:solidFill>
                  <a:srgbClr val="3399FF"/>
                </a:solidFill>
                <a:effectLst/>
                <a:latin typeface="Trajan Pro" pitchFamily="18" charset="0"/>
                <a:ea typeface="PMingLiU" charset="-120"/>
                <a:sym typeface="Wingdings" pitchFamily="2" charset="2"/>
              </a:rPr>
              <a:t>5 </a:t>
            </a:r>
            <a:r>
              <a:rPr lang="en-GB" altLang="zh-TW" sz="2600" dirty="0" smtClean="0">
                <a:solidFill>
                  <a:srgbClr val="3399FF"/>
                </a:solidFill>
                <a:effectLst/>
                <a:latin typeface="Trajan Pro" pitchFamily="18" charset="0"/>
                <a:ea typeface="PMingLiU" charset="-120"/>
                <a:sym typeface="Wingdings" pitchFamily="2" charset="2"/>
              </a:rPr>
              <a:t>= 1.0</a:t>
            </a:r>
          </a:p>
          <a:p>
            <a:pPr>
              <a:lnSpc>
                <a:spcPct val="140000"/>
              </a:lnSpc>
              <a:buFont typeface="Wingdings" pitchFamily="2" charset="2"/>
              <a:buNone/>
            </a:pPr>
            <a:endParaRPr lang="en-GB" altLang="zh-TW" sz="2600" dirty="0" smtClean="0">
              <a:solidFill>
                <a:srgbClr val="3399FF"/>
              </a:solidFill>
              <a:effectLst/>
              <a:latin typeface="Trajan Pro" pitchFamily="18" charset="0"/>
              <a:ea typeface="PMingLiU" charset="-120"/>
              <a:sym typeface="Wingdings" pitchFamily="2" charset="2"/>
            </a:endParaRPr>
          </a:p>
          <a:p>
            <a:endParaRPr lang="zh-TW" altLang="en-GB" sz="3600" dirty="0" smtClean="0">
              <a:effectLst/>
              <a:ea typeface="PMingLiU" charset="-12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 name="Slide Number Placeholder 2"/>
          <p:cNvSpPr>
            <a:spLocks noGrp="1"/>
          </p:cNvSpPr>
          <p:nvPr>
            <p:ph type="sldNum" sz="quarter" idx="10"/>
          </p:nvPr>
        </p:nvSpPr>
        <p:spPr/>
        <p:txBody>
          <a:bodyPr/>
          <a:lstStyle/>
          <a:p>
            <a:pPr>
              <a:defRPr/>
            </a:pPr>
            <a:fld id="{AD51DEC4-A859-45D2-9F2C-CB986905B8E2}" type="slidenum">
              <a:rPr lang="en-US">
                <a:solidFill>
                  <a:srgbClr val="FFFFFF"/>
                </a:solidFill>
              </a:rPr>
              <a:pPr>
                <a:defRPr/>
              </a:pPr>
              <a:t>56</a:t>
            </a:fld>
            <a:endParaRPr lang="en-US">
              <a:solidFill>
                <a:srgbClr val="FFFFFF"/>
              </a:solidFill>
            </a:endParaRPr>
          </a:p>
        </p:txBody>
      </p:sp>
      <p:sp>
        <p:nvSpPr>
          <p:cNvPr id="351234" name="Rectangle 2"/>
          <p:cNvSpPr>
            <a:spLocks noGrp="1" noChangeArrowheads="1"/>
          </p:cNvSpPr>
          <p:nvPr>
            <p:ph type="title"/>
          </p:nvPr>
        </p:nvSpPr>
        <p:spPr>
          <a:xfrm>
            <a:off x="473075" y="395288"/>
            <a:ext cx="8089900" cy="828675"/>
          </a:xfrm>
        </p:spPr>
        <p:txBody>
          <a:bodyPr anchor="b"/>
          <a:lstStyle/>
          <a:p>
            <a:pPr eaLnBrk="1" hangingPunct="1">
              <a:defRPr/>
            </a:pPr>
            <a:r>
              <a:rPr lang="en-GB" altLang="zh-TW" sz="4800" smtClean="0">
                <a:solidFill>
                  <a:srgbClr val="003366"/>
                </a:solidFill>
                <a:latin typeface="Trajan Pro" pitchFamily="18" charset="0"/>
                <a:ea typeface="新細明體" pitchFamily="18" charset="-120"/>
              </a:rPr>
              <a:t>Decision Variables</a:t>
            </a:r>
          </a:p>
        </p:txBody>
      </p:sp>
      <p:sp>
        <p:nvSpPr>
          <p:cNvPr id="22532" name="Line 3"/>
          <p:cNvSpPr>
            <a:spLocks noChangeShapeType="1"/>
          </p:cNvSpPr>
          <p:nvPr/>
        </p:nvSpPr>
        <p:spPr bwMode="auto">
          <a:xfrm>
            <a:off x="323850" y="2060575"/>
            <a:ext cx="449263"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33" name="Oval 4"/>
          <p:cNvSpPr>
            <a:spLocks noChangeArrowheads="1"/>
          </p:cNvSpPr>
          <p:nvPr/>
        </p:nvSpPr>
        <p:spPr bwMode="auto">
          <a:xfrm>
            <a:off x="773113" y="1987550"/>
            <a:ext cx="158750" cy="142875"/>
          </a:xfrm>
          <a:prstGeom prst="ellipse">
            <a:avLst/>
          </a:prstGeom>
          <a:solidFill>
            <a:srgbClr val="6699FF"/>
          </a:solidFill>
          <a:ln w="9525" algn="ctr">
            <a:solidFill>
              <a:schemeClr val="tx1"/>
            </a:solidFill>
            <a:round/>
            <a:headEnd/>
            <a:tailEnd/>
          </a:ln>
        </p:spPr>
        <p:txBody>
          <a:bodyPr wrap="none" anchor="ctr"/>
          <a:lstStyle/>
          <a:p>
            <a:pPr fontAlgn="base">
              <a:spcBef>
                <a:spcPct val="0"/>
              </a:spcBef>
              <a:spcAft>
                <a:spcPct val="0"/>
              </a:spcAft>
            </a:pPr>
            <a:endParaRPr lang="en-US" smtClean="0">
              <a:solidFill>
                <a:srgbClr val="FFFFFF"/>
              </a:solidFill>
              <a:latin typeface="Trajan Pro" pitchFamily="18" charset="0"/>
            </a:endParaRPr>
          </a:p>
        </p:txBody>
      </p:sp>
      <p:sp>
        <p:nvSpPr>
          <p:cNvPr id="22534" name="Line 5"/>
          <p:cNvSpPr>
            <a:spLocks noChangeShapeType="1"/>
          </p:cNvSpPr>
          <p:nvPr/>
        </p:nvSpPr>
        <p:spPr bwMode="auto">
          <a:xfrm>
            <a:off x="930275" y="2058988"/>
            <a:ext cx="544513"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35" name="Oval 6"/>
          <p:cNvSpPr>
            <a:spLocks noChangeArrowheads="1"/>
          </p:cNvSpPr>
          <p:nvPr/>
        </p:nvSpPr>
        <p:spPr bwMode="auto">
          <a:xfrm>
            <a:off x="1474788" y="1987550"/>
            <a:ext cx="158750" cy="142875"/>
          </a:xfrm>
          <a:prstGeom prst="ellipse">
            <a:avLst/>
          </a:prstGeom>
          <a:solidFill>
            <a:srgbClr val="6699FF"/>
          </a:solidFill>
          <a:ln w="9525" algn="ctr">
            <a:solidFill>
              <a:schemeClr val="tx1"/>
            </a:solidFill>
            <a:round/>
            <a:headEnd/>
            <a:tailEnd/>
          </a:ln>
        </p:spPr>
        <p:txBody>
          <a:bodyPr wrap="none" anchor="ctr"/>
          <a:lstStyle/>
          <a:p>
            <a:pPr fontAlgn="base">
              <a:spcBef>
                <a:spcPct val="0"/>
              </a:spcBef>
              <a:spcAft>
                <a:spcPct val="0"/>
              </a:spcAft>
            </a:pPr>
            <a:endParaRPr lang="en-US" smtClean="0">
              <a:solidFill>
                <a:srgbClr val="FFFFFF"/>
              </a:solidFill>
              <a:latin typeface="Trajan Pro" pitchFamily="18" charset="0"/>
            </a:endParaRPr>
          </a:p>
        </p:txBody>
      </p:sp>
      <p:sp>
        <p:nvSpPr>
          <p:cNvPr id="22536" name="Line 9"/>
          <p:cNvSpPr>
            <a:spLocks noChangeShapeType="1"/>
          </p:cNvSpPr>
          <p:nvPr/>
        </p:nvSpPr>
        <p:spPr bwMode="auto">
          <a:xfrm>
            <a:off x="850900" y="2132013"/>
            <a:ext cx="3175" cy="122396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37" name="Line 10"/>
          <p:cNvSpPr>
            <a:spLocks noChangeShapeType="1"/>
          </p:cNvSpPr>
          <p:nvPr/>
        </p:nvSpPr>
        <p:spPr bwMode="auto">
          <a:xfrm>
            <a:off x="1555750" y="2132013"/>
            <a:ext cx="0" cy="122396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38" name="Line 11"/>
          <p:cNvSpPr>
            <a:spLocks noChangeShapeType="1"/>
          </p:cNvSpPr>
          <p:nvPr/>
        </p:nvSpPr>
        <p:spPr bwMode="auto">
          <a:xfrm flipV="1">
            <a:off x="1619250" y="2060575"/>
            <a:ext cx="1223963" cy="3175"/>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39" name="Oval 12"/>
          <p:cNvSpPr>
            <a:spLocks noChangeArrowheads="1"/>
          </p:cNvSpPr>
          <p:nvPr/>
        </p:nvSpPr>
        <p:spPr bwMode="auto">
          <a:xfrm>
            <a:off x="2879725" y="1987550"/>
            <a:ext cx="158750" cy="142875"/>
          </a:xfrm>
          <a:prstGeom prst="ellipse">
            <a:avLst/>
          </a:prstGeom>
          <a:solidFill>
            <a:srgbClr val="6699FF"/>
          </a:solidFill>
          <a:ln w="9525" algn="ctr">
            <a:solidFill>
              <a:schemeClr val="tx1"/>
            </a:solidFill>
            <a:round/>
            <a:headEnd/>
            <a:tailEnd/>
          </a:ln>
        </p:spPr>
        <p:txBody>
          <a:bodyPr wrap="none" anchor="ctr"/>
          <a:lstStyle/>
          <a:p>
            <a:pPr fontAlgn="base">
              <a:spcBef>
                <a:spcPct val="0"/>
              </a:spcBef>
              <a:spcAft>
                <a:spcPct val="0"/>
              </a:spcAft>
            </a:pPr>
            <a:endParaRPr lang="en-US" smtClean="0">
              <a:solidFill>
                <a:srgbClr val="FFFFFF"/>
              </a:solidFill>
              <a:latin typeface="Trajan Pro" pitchFamily="18" charset="0"/>
            </a:endParaRPr>
          </a:p>
        </p:txBody>
      </p:sp>
      <p:sp>
        <p:nvSpPr>
          <p:cNvPr id="22540" name="Rectangle 13"/>
          <p:cNvSpPr>
            <a:spLocks noChangeArrowheads="1"/>
          </p:cNvSpPr>
          <p:nvPr/>
        </p:nvSpPr>
        <p:spPr bwMode="auto">
          <a:xfrm>
            <a:off x="4754563" y="1985963"/>
            <a:ext cx="152400" cy="142875"/>
          </a:xfrm>
          <a:prstGeom prst="rect">
            <a:avLst/>
          </a:prstGeom>
          <a:solidFill>
            <a:srgbClr val="6699FF"/>
          </a:solidFill>
          <a:ln w="9525" algn="ctr">
            <a:solidFill>
              <a:schemeClr val="tx1"/>
            </a:solidFill>
            <a:miter lim="800000"/>
            <a:headEnd/>
            <a:tailEnd/>
          </a:ln>
        </p:spPr>
        <p:txBody>
          <a:bodyPr wrap="none" anchor="ctr"/>
          <a:lstStyle/>
          <a:p>
            <a:pPr fontAlgn="base">
              <a:spcBef>
                <a:spcPct val="0"/>
              </a:spcBef>
              <a:spcAft>
                <a:spcPct val="0"/>
              </a:spcAft>
            </a:pPr>
            <a:endParaRPr lang="en-US" smtClean="0">
              <a:solidFill>
                <a:srgbClr val="FFFFFF"/>
              </a:solidFill>
              <a:latin typeface="Trajan Pro" pitchFamily="18" charset="0"/>
            </a:endParaRPr>
          </a:p>
        </p:txBody>
      </p:sp>
      <p:sp>
        <p:nvSpPr>
          <p:cNvPr id="22541" name="Line 14"/>
          <p:cNvSpPr>
            <a:spLocks noChangeShapeType="1"/>
          </p:cNvSpPr>
          <p:nvPr/>
        </p:nvSpPr>
        <p:spPr bwMode="auto">
          <a:xfrm>
            <a:off x="3035300" y="2058988"/>
            <a:ext cx="1719263"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42" name="Line 15"/>
          <p:cNvSpPr>
            <a:spLocks noChangeShapeType="1"/>
          </p:cNvSpPr>
          <p:nvPr/>
        </p:nvSpPr>
        <p:spPr bwMode="auto">
          <a:xfrm>
            <a:off x="3270250" y="2708275"/>
            <a:ext cx="514667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43" name="Line 16"/>
          <p:cNvSpPr>
            <a:spLocks noChangeShapeType="1"/>
          </p:cNvSpPr>
          <p:nvPr/>
        </p:nvSpPr>
        <p:spPr bwMode="auto">
          <a:xfrm>
            <a:off x="4910138" y="2058988"/>
            <a:ext cx="3506787" cy="1587"/>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44" name="Line 17"/>
          <p:cNvSpPr>
            <a:spLocks noChangeShapeType="1"/>
          </p:cNvSpPr>
          <p:nvPr/>
        </p:nvSpPr>
        <p:spPr bwMode="auto">
          <a:xfrm>
            <a:off x="3036888" y="2060575"/>
            <a:ext cx="239712" cy="647700"/>
          </a:xfrm>
          <a:prstGeom prst="line">
            <a:avLst/>
          </a:prstGeom>
          <a:noFill/>
          <a:ln w="9525">
            <a:solidFill>
              <a:schemeClr val="tx1"/>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2545" name="Text Box 19"/>
          <p:cNvSpPr txBox="1">
            <a:spLocks noChangeArrowheads="1"/>
          </p:cNvSpPr>
          <p:nvPr/>
        </p:nvSpPr>
        <p:spPr bwMode="auto">
          <a:xfrm>
            <a:off x="3113088" y="1843088"/>
            <a:ext cx="1484312" cy="460375"/>
          </a:xfrm>
          <a:prstGeom prst="rect">
            <a:avLst/>
          </a:prstGeom>
          <a:noFill/>
          <a:ln w="9525" algn="ctr">
            <a:noFill/>
            <a:miter lim="800000"/>
            <a:headEnd/>
            <a:tailEnd/>
          </a:ln>
        </p:spPr>
        <p:txBody>
          <a:bodyPr lIns="95784" tIns="47892" rIns="95784" bIns="47892">
            <a:spAutoFit/>
          </a:bodyPr>
          <a:lstStyle/>
          <a:p>
            <a:pPr algn="ctr" defTabSz="957263" fontAlgn="base">
              <a:spcBef>
                <a:spcPct val="50000"/>
              </a:spcBef>
              <a:spcAft>
                <a:spcPct val="0"/>
              </a:spcAft>
            </a:pPr>
            <a:r>
              <a:rPr lang="en-GB" altLang="zh-TW" sz="1200" smtClean="0">
                <a:solidFill>
                  <a:srgbClr val="FFFFFF"/>
                </a:solidFill>
                <a:ea typeface="PMingLiU" charset="-120"/>
              </a:rPr>
              <a:t>1st DC from 1st LS, </a:t>
            </a:r>
            <a:r>
              <a:rPr lang="en-GB" altLang="zh-TW" sz="1200" i="1" smtClean="0">
                <a:solidFill>
                  <a:srgbClr val="FFFFFF"/>
                </a:solidFill>
                <a:ea typeface="PMingLiU" charset="-120"/>
              </a:rPr>
              <a:t>p4</a:t>
            </a:r>
            <a:endParaRPr lang="en-GB" altLang="zh-TW" sz="1000" i="1" smtClean="0">
              <a:solidFill>
                <a:srgbClr val="FFFFFF"/>
              </a:solidFill>
              <a:ea typeface="PMingLiU" charset="-120"/>
            </a:endParaRPr>
          </a:p>
        </p:txBody>
      </p:sp>
      <p:sp>
        <p:nvSpPr>
          <p:cNvPr id="22546" name="Text Box 20"/>
          <p:cNvSpPr txBox="1">
            <a:spLocks noChangeArrowheads="1"/>
          </p:cNvSpPr>
          <p:nvPr/>
        </p:nvSpPr>
        <p:spPr bwMode="auto">
          <a:xfrm>
            <a:off x="3492500" y="2492375"/>
            <a:ext cx="714375" cy="460375"/>
          </a:xfrm>
          <a:prstGeom prst="rect">
            <a:avLst/>
          </a:prstGeom>
          <a:noFill/>
          <a:ln w="9525" algn="ctr">
            <a:noFill/>
            <a:miter lim="800000"/>
            <a:headEnd/>
            <a:tailEnd/>
          </a:ln>
        </p:spPr>
        <p:txBody>
          <a:bodyPr lIns="95784" tIns="47892" rIns="95784" bIns="47892">
            <a:spAutoFit/>
          </a:bodyPr>
          <a:lstStyle/>
          <a:p>
            <a:pPr algn="ctr" defTabSz="957263" fontAlgn="base">
              <a:spcBef>
                <a:spcPct val="50000"/>
              </a:spcBef>
              <a:spcAft>
                <a:spcPct val="0"/>
              </a:spcAft>
            </a:pPr>
            <a:r>
              <a:rPr lang="en-GB" altLang="zh-TW" sz="1200" smtClean="0">
                <a:solidFill>
                  <a:srgbClr val="FFFFFF"/>
                </a:solidFill>
                <a:ea typeface="PMingLiU" charset="-120"/>
              </a:rPr>
              <a:t>Failed, </a:t>
            </a:r>
            <a:r>
              <a:rPr lang="en-GB" altLang="zh-TW" sz="1200" i="1" smtClean="0">
                <a:solidFill>
                  <a:srgbClr val="FFFFFF"/>
                </a:solidFill>
                <a:ea typeface="PMingLiU" charset="-120"/>
              </a:rPr>
              <a:t>q4</a:t>
            </a:r>
            <a:endParaRPr lang="en-GB" altLang="zh-TW" sz="1000" i="1" smtClean="0">
              <a:solidFill>
                <a:srgbClr val="FFFFFF"/>
              </a:solidFill>
              <a:ea typeface="PMingLiU" charset="-120"/>
            </a:endParaRPr>
          </a:p>
        </p:txBody>
      </p:sp>
      <p:sp>
        <p:nvSpPr>
          <p:cNvPr id="22547" name="Text Box 21"/>
          <p:cNvSpPr txBox="1">
            <a:spLocks noChangeArrowheads="1"/>
          </p:cNvSpPr>
          <p:nvPr/>
        </p:nvSpPr>
        <p:spPr bwMode="auto">
          <a:xfrm>
            <a:off x="4906963" y="1844675"/>
            <a:ext cx="1609725" cy="277813"/>
          </a:xfrm>
          <a:prstGeom prst="rect">
            <a:avLst/>
          </a:prstGeom>
          <a:noFill/>
          <a:ln w="9525" algn="ctr">
            <a:noFill/>
            <a:miter lim="800000"/>
            <a:headEnd/>
            <a:tailEnd/>
          </a:ln>
        </p:spPr>
        <p:txBody>
          <a:bodyPr lIns="95784" tIns="47892" rIns="95784" bIns="47892">
            <a:spAutoFit/>
          </a:bodyPr>
          <a:lstStyle/>
          <a:p>
            <a:pPr algn="ctr" defTabSz="957263" fontAlgn="base">
              <a:spcBef>
                <a:spcPct val="50000"/>
              </a:spcBef>
              <a:spcAft>
                <a:spcPct val="0"/>
              </a:spcAft>
            </a:pPr>
            <a:r>
              <a:rPr lang="en-GB" altLang="zh-TW" sz="1200" smtClean="0">
                <a:solidFill>
                  <a:srgbClr val="FFFFFF"/>
                </a:solidFill>
                <a:ea typeface="PMingLiU" charset="-120"/>
              </a:rPr>
              <a:t>Stage 5, k</a:t>
            </a:r>
            <a:r>
              <a:rPr lang="en-GB" altLang="zh-TW" sz="1000" smtClean="0">
                <a:solidFill>
                  <a:srgbClr val="FFFFFF"/>
                </a:solidFill>
                <a:ea typeface="PMingLiU" charset="-120"/>
              </a:rPr>
              <a:t>1</a:t>
            </a:r>
            <a:r>
              <a:rPr lang="en-GB" altLang="zh-TW" sz="1200" smtClean="0">
                <a:solidFill>
                  <a:srgbClr val="FFFFFF"/>
                </a:solidFill>
                <a:ea typeface="PMingLiU" charset="-120"/>
              </a:rPr>
              <a:t> backups</a:t>
            </a:r>
          </a:p>
        </p:txBody>
      </p:sp>
      <p:sp>
        <p:nvSpPr>
          <p:cNvPr id="22548" name="Text Box 22"/>
          <p:cNvSpPr txBox="1">
            <a:spLocks noChangeArrowheads="1"/>
          </p:cNvSpPr>
          <p:nvPr/>
        </p:nvSpPr>
        <p:spPr bwMode="auto">
          <a:xfrm>
            <a:off x="8416925" y="2563813"/>
            <a:ext cx="312738" cy="307975"/>
          </a:xfrm>
          <a:prstGeom prst="rect">
            <a:avLst/>
          </a:prstGeom>
          <a:noFill/>
          <a:ln w="9525">
            <a:noFill/>
            <a:miter lim="800000"/>
            <a:headEnd/>
            <a:tailEnd/>
          </a:ln>
        </p:spPr>
        <p:txBody>
          <a:bodyPr lIns="95784" tIns="47892" rIns="95784" bIns="47892">
            <a:spAutoFit/>
          </a:bodyPr>
          <a:lstStyle/>
          <a:p>
            <a:pPr defTabSz="957263" fontAlgn="base">
              <a:spcBef>
                <a:spcPct val="50000"/>
              </a:spcBef>
              <a:spcAft>
                <a:spcPct val="0"/>
              </a:spcAft>
            </a:pPr>
            <a:r>
              <a:rPr lang="en-GB" altLang="zh-TW" sz="1400" smtClean="0">
                <a:solidFill>
                  <a:srgbClr val="FFFFFF"/>
                </a:solidFill>
                <a:ea typeface="PMingLiU" charset="-120"/>
              </a:rPr>
              <a:t>X</a:t>
            </a:r>
          </a:p>
        </p:txBody>
      </p:sp>
      <p:sp>
        <p:nvSpPr>
          <p:cNvPr id="22549" name="Text Box 23"/>
          <p:cNvSpPr txBox="1">
            <a:spLocks noChangeArrowheads="1"/>
          </p:cNvSpPr>
          <p:nvPr/>
        </p:nvSpPr>
        <p:spPr bwMode="auto">
          <a:xfrm>
            <a:off x="695325" y="3355975"/>
            <a:ext cx="312738" cy="293688"/>
          </a:xfrm>
          <a:prstGeom prst="rect">
            <a:avLst/>
          </a:prstGeom>
          <a:noFill/>
          <a:ln w="9525">
            <a:noFill/>
            <a:miter lim="800000"/>
            <a:headEnd/>
            <a:tailEnd/>
          </a:ln>
        </p:spPr>
        <p:txBody>
          <a:bodyPr lIns="95784" tIns="47892" rIns="95784" bIns="47892">
            <a:spAutoFit/>
          </a:bodyPr>
          <a:lstStyle/>
          <a:p>
            <a:pPr defTabSz="957263" fontAlgn="base">
              <a:spcBef>
                <a:spcPct val="50000"/>
              </a:spcBef>
              <a:spcAft>
                <a:spcPct val="0"/>
              </a:spcAft>
            </a:pPr>
            <a:r>
              <a:rPr lang="en-GB" altLang="zh-TW" sz="1300" smtClean="0">
                <a:solidFill>
                  <a:srgbClr val="FFFFFF"/>
                </a:solidFill>
                <a:ea typeface="PMingLiU" charset="-120"/>
              </a:rPr>
              <a:t>X</a:t>
            </a:r>
          </a:p>
        </p:txBody>
      </p:sp>
      <p:sp>
        <p:nvSpPr>
          <p:cNvPr id="22550" name="Text Box 24"/>
          <p:cNvSpPr txBox="1">
            <a:spLocks noChangeArrowheads="1"/>
          </p:cNvSpPr>
          <p:nvPr/>
        </p:nvSpPr>
        <p:spPr bwMode="auto">
          <a:xfrm>
            <a:off x="1398588" y="3355975"/>
            <a:ext cx="312737" cy="293688"/>
          </a:xfrm>
          <a:prstGeom prst="rect">
            <a:avLst/>
          </a:prstGeom>
          <a:noFill/>
          <a:ln w="9525">
            <a:noFill/>
            <a:miter lim="800000"/>
            <a:headEnd/>
            <a:tailEnd/>
          </a:ln>
        </p:spPr>
        <p:txBody>
          <a:bodyPr lIns="95784" tIns="47892" rIns="95784" bIns="47892">
            <a:spAutoFit/>
          </a:bodyPr>
          <a:lstStyle/>
          <a:p>
            <a:pPr defTabSz="957263" fontAlgn="base">
              <a:spcBef>
                <a:spcPct val="50000"/>
              </a:spcBef>
              <a:spcAft>
                <a:spcPct val="0"/>
              </a:spcAft>
            </a:pPr>
            <a:r>
              <a:rPr lang="en-GB" altLang="zh-TW" sz="1300" smtClean="0">
                <a:solidFill>
                  <a:srgbClr val="FFFFFF"/>
                </a:solidFill>
                <a:ea typeface="PMingLiU" charset="-120"/>
              </a:rPr>
              <a:t>X</a:t>
            </a:r>
          </a:p>
        </p:txBody>
      </p:sp>
      <p:sp>
        <p:nvSpPr>
          <p:cNvPr id="22551" name="Text Box 25"/>
          <p:cNvSpPr txBox="1">
            <a:spLocks noChangeArrowheads="1"/>
          </p:cNvSpPr>
          <p:nvPr/>
        </p:nvSpPr>
        <p:spPr bwMode="auto">
          <a:xfrm>
            <a:off x="8416925" y="1916113"/>
            <a:ext cx="312738" cy="307975"/>
          </a:xfrm>
          <a:prstGeom prst="rect">
            <a:avLst/>
          </a:prstGeom>
          <a:noFill/>
          <a:ln w="9525">
            <a:noFill/>
            <a:miter lim="800000"/>
            <a:headEnd/>
            <a:tailEnd/>
          </a:ln>
        </p:spPr>
        <p:txBody>
          <a:bodyPr lIns="95784" tIns="47892" rIns="95784" bIns="47892">
            <a:spAutoFit/>
          </a:bodyPr>
          <a:lstStyle/>
          <a:p>
            <a:pPr defTabSz="957263" fontAlgn="base">
              <a:spcBef>
                <a:spcPct val="50000"/>
              </a:spcBef>
              <a:spcAft>
                <a:spcPct val="0"/>
              </a:spcAft>
            </a:pPr>
            <a:r>
              <a:rPr lang="en-GB" altLang="zh-TW" sz="1400" smtClean="0">
                <a:solidFill>
                  <a:srgbClr val="FFFFFF"/>
                </a:solidFill>
                <a:ea typeface="PMingLiU" charset="-120"/>
              </a:rPr>
              <a:t>O</a:t>
            </a:r>
          </a:p>
        </p:txBody>
      </p:sp>
      <p:sp>
        <p:nvSpPr>
          <p:cNvPr id="22552" name="Text Box 26"/>
          <p:cNvSpPr txBox="1">
            <a:spLocks noChangeArrowheads="1"/>
          </p:cNvSpPr>
          <p:nvPr/>
        </p:nvSpPr>
        <p:spPr bwMode="auto">
          <a:xfrm>
            <a:off x="1692275" y="2060575"/>
            <a:ext cx="503238" cy="277813"/>
          </a:xfrm>
          <a:prstGeom prst="rect">
            <a:avLst/>
          </a:prstGeom>
          <a:noFill/>
          <a:ln w="9525">
            <a:noFill/>
            <a:miter lim="800000"/>
            <a:headEnd/>
            <a:tailEnd/>
          </a:ln>
        </p:spPr>
        <p:txBody>
          <a:bodyPr lIns="95784" tIns="47892" rIns="95784" bIns="47892">
            <a:spAutoFit/>
          </a:bodyPr>
          <a:lstStyle/>
          <a:p>
            <a:pPr algn="ctr" defTabSz="957263" fontAlgn="base">
              <a:spcBef>
                <a:spcPct val="50000"/>
              </a:spcBef>
              <a:spcAft>
                <a:spcPct val="0"/>
              </a:spcAft>
            </a:pPr>
            <a:r>
              <a:rPr lang="en-GB" altLang="zh-TW" sz="1200" i="1" smtClean="0">
                <a:solidFill>
                  <a:srgbClr val="FFFFFF"/>
                </a:solidFill>
                <a:ea typeface="PMingLiU" charset="-120"/>
              </a:rPr>
              <a:t>p</a:t>
            </a:r>
            <a:r>
              <a:rPr lang="en-GB" altLang="zh-TW" sz="1000" i="1" smtClean="0">
                <a:solidFill>
                  <a:srgbClr val="FFFFFF"/>
                </a:solidFill>
                <a:ea typeface="PMingLiU" charset="-120"/>
              </a:rPr>
              <a:t>2</a:t>
            </a:r>
          </a:p>
        </p:txBody>
      </p:sp>
      <p:sp>
        <p:nvSpPr>
          <p:cNvPr id="22553" name="Text Box 27"/>
          <p:cNvSpPr txBox="1">
            <a:spLocks noChangeArrowheads="1"/>
          </p:cNvSpPr>
          <p:nvPr/>
        </p:nvSpPr>
        <p:spPr bwMode="auto">
          <a:xfrm>
            <a:off x="773113" y="2492375"/>
            <a:ext cx="390525" cy="277813"/>
          </a:xfrm>
          <a:prstGeom prst="rect">
            <a:avLst/>
          </a:prstGeom>
          <a:noFill/>
          <a:ln w="9525">
            <a:noFill/>
            <a:miter lim="800000"/>
            <a:headEnd/>
            <a:tailEnd/>
          </a:ln>
        </p:spPr>
        <p:txBody>
          <a:bodyPr lIns="95784" tIns="47892" rIns="95784" bIns="47892">
            <a:spAutoFit/>
          </a:bodyPr>
          <a:lstStyle/>
          <a:p>
            <a:pPr algn="ctr" defTabSz="957263" fontAlgn="base">
              <a:spcBef>
                <a:spcPct val="50000"/>
              </a:spcBef>
              <a:spcAft>
                <a:spcPct val="0"/>
              </a:spcAft>
            </a:pPr>
            <a:r>
              <a:rPr lang="en-GB" altLang="zh-TW" sz="1200" i="1" smtClean="0">
                <a:solidFill>
                  <a:srgbClr val="FFFFFF"/>
                </a:solidFill>
                <a:ea typeface="PMingLiU" charset="-120"/>
              </a:rPr>
              <a:t>q</a:t>
            </a:r>
            <a:r>
              <a:rPr lang="en-GB" altLang="zh-TW" sz="1000" i="1" smtClean="0">
                <a:solidFill>
                  <a:srgbClr val="FFFFFF"/>
                </a:solidFill>
                <a:ea typeface="PMingLiU" charset="-120"/>
              </a:rPr>
              <a:t>1</a:t>
            </a:r>
          </a:p>
        </p:txBody>
      </p:sp>
      <p:sp>
        <p:nvSpPr>
          <p:cNvPr id="22554" name="Text Box 28"/>
          <p:cNvSpPr txBox="1">
            <a:spLocks noChangeArrowheads="1"/>
          </p:cNvSpPr>
          <p:nvPr/>
        </p:nvSpPr>
        <p:spPr bwMode="auto">
          <a:xfrm>
            <a:off x="1476375" y="2492375"/>
            <a:ext cx="388938" cy="277813"/>
          </a:xfrm>
          <a:prstGeom prst="rect">
            <a:avLst/>
          </a:prstGeom>
          <a:noFill/>
          <a:ln w="9525">
            <a:noFill/>
            <a:miter lim="800000"/>
            <a:headEnd/>
            <a:tailEnd/>
          </a:ln>
        </p:spPr>
        <p:txBody>
          <a:bodyPr lIns="95784" tIns="47892" rIns="95784" bIns="47892">
            <a:spAutoFit/>
          </a:bodyPr>
          <a:lstStyle/>
          <a:p>
            <a:pPr algn="ctr" defTabSz="957263" fontAlgn="base">
              <a:spcBef>
                <a:spcPct val="50000"/>
              </a:spcBef>
              <a:spcAft>
                <a:spcPct val="0"/>
              </a:spcAft>
            </a:pPr>
            <a:r>
              <a:rPr lang="en-GB" altLang="zh-TW" sz="1200" i="1" smtClean="0">
                <a:solidFill>
                  <a:srgbClr val="FFFFFF"/>
                </a:solidFill>
                <a:ea typeface="PMingLiU" charset="-120"/>
              </a:rPr>
              <a:t>q</a:t>
            </a:r>
            <a:r>
              <a:rPr lang="en-GB" altLang="zh-TW" sz="1000" i="1" smtClean="0">
                <a:solidFill>
                  <a:srgbClr val="FFFFFF"/>
                </a:solidFill>
                <a:ea typeface="PMingLiU" charset="-120"/>
              </a:rPr>
              <a:t>2</a:t>
            </a:r>
          </a:p>
        </p:txBody>
      </p:sp>
      <p:sp>
        <p:nvSpPr>
          <p:cNvPr id="22555" name="Text Box 29"/>
          <p:cNvSpPr txBox="1">
            <a:spLocks noChangeArrowheads="1"/>
          </p:cNvSpPr>
          <p:nvPr/>
        </p:nvSpPr>
        <p:spPr bwMode="auto">
          <a:xfrm>
            <a:off x="971550" y="2060575"/>
            <a:ext cx="395288" cy="277813"/>
          </a:xfrm>
          <a:prstGeom prst="rect">
            <a:avLst/>
          </a:prstGeom>
          <a:noFill/>
          <a:ln w="9525">
            <a:noFill/>
            <a:miter lim="800000"/>
            <a:headEnd/>
            <a:tailEnd/>
          </a:ln>
        </p:spPr>
        <p:txBody>
          <a:bodyPr lIns="95784" tIns="47892" rIns="95784" bIns="47892">
            <a:spAutoFit/>
          </a:bodyPr>
          <a:lstStyle/>
          <a:p>
            <a:pPr algn="ctr" defTabSz="957263" fontAlgn="base">
              <a:spcBef>
                <a:spcPct val="50000"/>
              </a:spcBef>
              <a:spcAft>
                <a:spcPct val="0"/>
              </a:spcAft>
            </a:pPr>
            <a:r>
              <a:rPr lang="en-GB" altLang="zh-TW" sz="1200" i="1" smtClean="0">
                <a:solidFill>
                  <a:srgbClr val="FFFFFF"/>
                </a:solidFill>
                <a:ea typeface="PMingLiU" charset="-120"/>
              </a:rPr>
              <a:t>p</a:t>
            </a:r>
            <a:r>
              <a:rPr lang="en-GB" altLang="zh-TW" sz="1000" i="1" smtClean="0">
                <a:solidFill>
                  <a:srgbClr val="FFFFFF"/>
                </a:solidFill>
                <a:ea typeface="PMingLiU" charset="-120"/>
              </a:rPr>
              <a:t>1</a:t>
            </a:r>
          </a:p>
        </p:txBody>
      </p:sp>
      <p:sp>
        <p:nvSpPr>
          <p:cNvPr id="22556" name="Line 93"/>
          <p:cNvSpPr>
            <a:spLocks noChangeShapeType="1"/>
          </p:cNvSpPr>
          <p:nvPr/>
        </p:nvSpPr>
        <p:spPr bwMode="auto">
          <a:xfrm>
            <a:off x="323850" y="1989138"/>
            <a:ext cx="0" cy="142875"/>
          </a:xfrm>
          <a:prstGeom prst="line">
            <a:avLst/>
          </a:prstGeom>
          <a:noFill/>
          <a:ln w="9525">
            <a:solidFill>
              <a:schemeClr val="tx1"/>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351326" name="Rectangle 94"/>
          <p:cNvSpPr>
            <a:spLocks noChangeArrowheads="1"/>
          </p:cNvSpPr>
          <p:nvPr/>
        </p:nvSpPr>
        <p:spPr bwMode="auto">
          <a:xfrm>
            <a:off x="827088" y="4365625"/>
            <a:ext cx="7559675" cy="2016125"/>
          </a:xfrm>
          <a:prstGeom prst="rect">
            <a:avLst/>
          </a:prstGeom>
          <a:noFill/>
          <a:ln w="9525">
            <a:noFill/>
            <a:miter lim="800000"/>
            <a:headEnd/>
            <a:tailEnd/>
          </a:ln>
          <a:effectLst/>
        </p:spPr>
        <p:txBody>
          <a:bodyPr/>
          <a:lstStyle/>
          <a:p>
            <a:pPr marL="342900" indent="-342900" fontAlgn="base">
              <a:lnSpc>
                <a:spcPct val="80000"/>
              </a:lnSpc>
              <a:spcBef>
                <a:spcPct val="50000"/>
              </a:spcBef>
              <a:spcAft>
                <a:spcPct val="0"/>
              </a:spcAft>
              <a:buClr>
                <a:srgbClr val="9999FF"/>
              </a:buClr>
              <a:buFont typeface="Wingdings" pitchFamily="2" charset="2"/>
              <a:buBlip>
                <a:blip r:embed="rId3"/>
              </a:buBlip>
              <a:defRPr/>
            </a:pPr>
            <a:r>
              <a:rPr lang="en-GB" altLang="zh-TW" sz="2600">
                <a:solidFill>
                  <a:srgbClr val="FFFFFF"/>
                </a:solidFill>
                <a:effectLst>
                  <a:outerShdw blurRad="38100" dist="38100" dir="2700000" algn="tl">
                    <a:srgbClr val="000000"/>
                  </a:outerShdw>
                </a:effectLst>
                <a:latin typeface="Trajan Pro" pitchFamily="18" charset="0"/>
                <a:ea typeface="新細明體" pitchFamily="18" charset="-120"/>
              </a:rPr>
              <a:t>Numbers of scientists allocated to each stage,</a:t>
            </a:r>
          </a:p>
          <a:p>
            <a:pPr marL="342900" indent="-342900" fontAlgn="base">
              <a:lnSpc>
                <a:spcPct val="80000"/>
              </a:lnSpc>
              <a:spcBef>
                <a:spcPct val="20000"/>
              </a:spcBef>
              <a:spcAft>
                <a:spcPct val="30000"/>
              </a:spcAft>
              <a:buClr>
                <a:srgbClr val="9999FF"/>
              </a:buClr>
              <a:buFont typeface="Wingdings" pitchFamily="2" charset="2"/>
              <a:buNone/>
              <a:defRPr/>
            </a:pPr>
            <a:r>
              <a:rPr lang="en-GB" altLang="zh-TW" sz="2600">
                <a:solidFill>
                  <a:srgbClr val="FFFFFF"/>
                </a:solidFill>
                <a:effectLst>
                  <a:outerShdw blurRad="38100" dist="38100" dir="2700000" algn="tl">
                    <a:srgbClr val="000000"/>
                  </a:outerShdw>
                </a:effectLst>
                <a:latin typeface="Trajan Pro" pitchFamily="18" charset="0"/>
                <a:ea typeface="新細明體" pitchFamily="18" charset="-120"/>
              </a:rPr>
              <a:t>	</a:t>
            </a:r>
            <a:r>
              <a:rPr lang="en-GB" altLang="zh-TW" sz="3000" i="1">
                <a:solidFill>
                  <a:srgbClr val="6699FF"/>
                </a:solidFill>
                <a:effectLst>
                  <a:outerShdw blurRad="38100" dist="38100" dir="2700000" algn="tl">
                    <a:srgbClr val="000000"/>
                  </a:outerShdw>
                </a:effectLst>
                <a:latin typeface="Trajan Pro" pitchFamily="18" charset="0"/>
                <a:ea typeface="新細明體" pitchFamily="18" charset="-120"/>
              </a:rPr>
              <a:t>u</a:t>
            </a:r>
            <a:r>
              <a:rPr lang="en-GB" altLang="zh-TW" sz="3000" i="1" baseline="-25000">
                <a:solidFill>
                  <a:srgbClr val="6699FF"/>
                </a:solidFill>
                <a:effectLst>
                  <a:outerShdw blurRad="38100" dist="38100" dir="2700000" algn="tl">
                    <a:srgbClr val="000000"/>
                  </a:outerShdw>
                </a:effectLst>
                <a:latin typeface="Trajan Pro" pitchFamily="18" charset="0"/>
                <a:ea typeface="新細明體" pitchFamily="18" charset="-120"/>
              </a:rPr>
              <a:t>1</a:t>
            </a:r>
            <a:r>
              <a:rPr lang="en-GB" altLang="zh-TW" sz="3000">
                <a:solidFill>
                  <a:srgbClr val="6699FF"/>
                </a:solidFill>
                <a:effectLst>
                  <a:outerShdw blurRad="38100" dist="38100" dir="2700000" algn="tl">
                    <a:srgbClr val="000000"/>
                  </a:outerShdw>
                </a:effectLst>
                <a:latin typeface="Trajan Pro" pitchFamily="18" charset="0"/>
                <a:ea typeface="新細明體" pitchFamily="18" charset="-120"/>
              </a:rPr>
              <a:t>, </a:t>
            </a:r>
            <a:r>
              <a:rPr lang="en-GB" altLang="zh-TW" sz="3000" i="1">
                <a:solidFill>
                  <a:srgbClr val="6699FF"/>
                </a:solidFill>
                <a:effectLst>
                  <a:outerShdw blurRad="38100" dist="38100" dir="2700000" algn="tl">
                    <a:srgbClr val="000000"/>
                  </a:outerShdw>
                </a:effectLst>
                <a:latin typeface="Trajan Pro" pitchFamily="18" charset="0"/>
                <a:ea typeface="新細明體" pitchFamily="18" charset="-120"/>
              </a:rPr>
              <a:t>u</a:t>
            </a:r>
            <a:r>
              <a:rPr lang="en-GB" altLang="zh-TW" sz="3000" i="1" baseline="-25000">
                <a:solidFill>
                  <a:srgbClr val="6699FF"/>
                </a:solidFill>
                <a:effectLst>
                  <a:outerShdw blurRad="38100" dist="38100" dir="2700000" algn="tl">
                    <a:srgbClr val="000000"/>
                  </a:outerShdw>
                </a:effectLst>
                <a:latin typeface="Trajan Pro" pitchFamily="18" charset="0"/>
                <a:ea typeface="新細明體" pitchFamily="18" charset="-120"/>
              </a:rPr>
              <a:t>2</a:t>
            </a:r>
            <a:r>
              <a:rPr lang="en-GB" altLang="zh-TW" sz="3000">
                <a:solidFill>
                  <a:srgbClr val="6699FF"/>
                </a:solidFill>
                <a:effectLst>
                  <a:outerShdw blurRad="38100" dist="38100" dir="2700000" algn="tl">
                    <a:srgbClr val="000000"/>
                  </a:outerShdw>
                </a:effectLst>
                <a:latin typeface="Trajan Pro" pitchFamily="18" charset="0"/>
                <a:ea typeface="新細明體" pitchFamily="18" charset="-120"/>
              </a:rPr>
              <a:t>, </a:t>
            </a:r>
            <a:r>
              <a:rPr lang="en-GB" altLang="zh-TW" sz="3000" i="1">
                <a:solidFill>
                  <a:srgbClr val="6699FF"/>
                </a:solidFill>
                <a:effectLst>
                  <a:outerShdw blurRad="38100" dist="38100" dir="2700000" algn="tl">
                    <a:srgbClr val="000000"/>
                  </a:outerShdw>
                </a:effectLst>
                <a:latin typeface="Trajan Pro" pitchFamily="18" charset="0"/>
                <a:ea typeface="新細明體" pitchFamily="18" charset="-120"/>
              </a:rPr>
              <a:t>u</a:t>
            </a:r>
            <a:r>
              <a:rPr lang="en-GB" altLang="zh-TW" sz="3000" i="1" baseline="-25000">
                <a:solidFill>
                  <a:srgbClr val="6699FF"/>
                </a:solidFill>
                <a:effectLst>
                  <a:outerShdw blurRad="38100" dist="38100" dir="2700000" algn="tl">
                    <a:srgbClr val="000000"/>
                  </a:outerShdw>
                </a:effectLst>
                <a:latin typeface="Trajan Pro" pitchFamily="18" charset="0"/>
                <a:ea typeface="新細明體" pitchFamily="18" charset="-120"/>
              </a:rPr>
              <a:t>4</a:t>
            </a:r>
            <a:r>
              <a:rPr lang="en-GB" altLang="zh-TW" sz="3000">
                <a:solidFill>
                  <a:srgbClr val="6699FF"/>
                </a:solidFill>
                <a:effectLst>
                  <a:outerShdw blurRad="38100" dist="38100" dir="2700000" algn="tl">
                    <a:srgbClr val="000000"/>
                  </a:outerShdw>
                </a:effectLst>
                <a:latin typeface="Trajan Pro" pitchFamily="18" charset="0"/>
                <a:ea typeface="新細明體" pitchFamily="18" charset="-120"/>
              </a:rPr>
              <a:t>, </a:t>
            </a:r>
            <a:r>
              <a:rPr lang="en-GB" altLang="zh-TW" sz="3000" i="1">
                <a:solidFill>
                  <a:srgbClr val="6699FF"/>
                </a:solidFill>
                <a:effectLst>
                  <a:outerShdw blurRad="38100" dist="38100" dir="2700000" algn="tl">
                    <a:srgbClr val="000000"/>
                  </a:outerShdw>
                </a:effectLst>
                <a:latin typeface="Trajan Pro" pitchFamily="18" charset="0"/>
                <a:ea typeface="新細明體" pitchFamily="18" charset="-120"/>
              </a:rPr>
              <a:t>u</a:t>
            </a:r>
            <a:r>
              <a:rPr lang="en-GB" altLang="zh-TW" sz="3000" i="1" baseline="-25000">
                <a:solidFill>
                  <a:srgbClr val="6699FF"/>
                </a:solidFill>
                <a:effectLst>
                  <a:outerShdw blurRad="38100" dist="38100" dir="2700000" algn="tl">
                    <a:srgbClr val="000000"/>
                  </a:outerShdw>
                </a:effectLst>
                <a:latin typeface="Trajan Pro" pitchFamily="18" charset="0"/>
                <a:ea typeface="新細明體" pitchFamily="18" charset="-120"/>
              </a:rPr>
              <a:t>5 </a:t>
            </a:r>
            <a:r>
              <a:rPr lang="en-GB" altLang="zh-TW" sz="3000" i="1">
                <a:solidFill>
                  <a:srgbClr val="6699FF"/>
                </a:solidFill>
                <a:effectLst>
                  <a:outerShdw blurRad="38100" dist="38100" dir="2700000" algn="tl">
                    <a:srgbClr val="000000"/>
                  </a:outerShdw>
                </a:effectLst>
                <a:latin typeface="Trajan Pro" pitchFamily="18" charset="0"/>
                <a:ea typeface="新細明體" pitchFamily="18" charset="-120"/>
                <a:sym typeface="Wingdings" pitchFamily="2" charset="2"/>
              </a:rPr>
              <a:t> (</a:t>
            </a:r>
            <a:r>
              <a:rPr lang="en-GB" altLang="zh-TW" sz="2200" i="1">
                <a:solidFill>
                  <a:srgbClr val="6699FF"/>
                </a:solidFill>
                <a:effectLst>
                  <a:outerShdw blurRad="38100" dist="38100" dir="2700000" algn="tl">
                    <a:srgbClr val="000000"/>
                  </a:outerShdw>
                </a:effectLst>
                <a:latin typeface="Trajan Pro" pitchFamily="18" charset="0"/>
                <a:ea typeface="新細明體" pitchFamily="18" charset="-120"/>
                <a:sym typeface="Wingdings" pitchFamily="2" charset="2"/>
              </a:rPr>
              <a:t>eg 4, 10, 15, 15)</a:t>
            </a:r>
            <a:endParaRPr lang="en-GB" altLang="zh-TW" sz="2200" i="1">
              <a:solidFill>
                <a:srgbClr val="6699FF"/>
              </a:solidFill>
              <a:effectLst>
                <a:outerShdw blurRad="38100" dist="38100" dir="2700000" algn="tl">
                  <a:srgbClr val="000000"/>
                </a:outerShdw>
              </a:effectLst>
              <a:latin typeface="Trajan Pro" pitchFamily="18" charset="0"/>
              <a:ea typeface="新細明體" pitchFamily="18" charset="-120"/>
            </a:endParaRPr>
          </a:p>
          <a:p>
            <a:pPr marL="342900" indent="-342900" fontAlgn="base">
              <a:lnSpc>
                <a:spcPct val="80000"/>
              </a:lnSpc>
              <a:spcBef>
                <a:spcPct val="50000"/>
              </a:spcBef>
              <a:spcAft>
                <a:spcPct val="0"/>
              </a:spcAft>
              <a:buClr>
                <a:srgbClr val="9999FF"/>
              </a:buClr>
              <a:buFont typeface="Wingdings" pitchFamily="2" charset="2"/>
              <a:buBlip>
                <a:blip r:embed="rId3"/>
              </a:buBlip>
              <a:defRPr/>
            </a:pPr>
            <a:r>
              <a:rPr lang="en-GB" altLang="zh-TW" sz="2600">
                <a:solidFill>
                  <a:srgbClr val="FFFFFF"/>
                </a:solidFill>
                <a:effectLst>
                  <a:outerShdw blurRad="38100" dist="38100" dir="2700000" algn="tl">
                    <a:srgbClr val="000000"/>
                  </a:outerShdw>
                </a:effectLst>
                <a:latin typeface="Trajan Pro" pitchFamily="18" charset="0"/>
                <a:ea typeface="新細明體" pitchFamily="18" charset="-120"/>
              </a:rPr>
              <a:t>Number of backup candidate drugs (in 5</a:t>
            </a:r>
            <a:r>
              <a:rPr lang="en-GB" altLang="zh-TW" sz="2600" baseline="30000">
                <a:solidFill>
                  <a:srgbClr val="FFFFFF"/>
                </a:solidFill>
                <a:effectLst>
                  <a:outerShdw blurRad="38100" dist="38100" dir="2700000" algn="tl">
                    <a:srgbClr val="000000"/>
                  </a:outerShdw>
                </a:effectLst>
                <a:latin typeface="Trajan Pro" pitchFamily="18" charset="0"/>
                <a:ea typeface="新細明體" pitchFamily="18" charset="-120"/>
              </a:rPr>
              <a:t>th</a:t>
            </a:r>
            <a:r>
              <a:rPr lang="en-GB" altLang="zh-TW" sz="2600">
                <a:solidFill>
                  <a:srgbClr val="FFFFFF"/>
                </a:solidFill>
                <a:effectLst>
                  <a:outerShdw blurRad="38100" dist="38100" dir="2700000" algn="tl">
                    <a:srgbClr val="000000"/>
                  </a:outerShdw>
                </a:effectLst>
                <a:latin typeface="Trajan Pro" pitchFamily="18" charset="0"/>
                <a:ea typeface="新細明體" pitchFamily="18" charset="-120"/>
              </a:rPr>
              <a:t> stage),</a:t>
            </a:r>
          </a:p>
          <a:p>
            <a:pPr marL="342900" indent="-342900" fontAlgn="base">
              <a:lnSpc>
                <a:spcPct val="80000"/>
              </a:lnSpc>
              <a:spcBef>
                <a:spcPct val="20000"/>
              </a:spcBef>
              <a:spcAft>
                <a:spcPct val="30000"/>
              </a:spcAft>
              <a:buClr>
                <a:srgbClr val="9999FF"/>
              </a:buClr>
              <a:buFont typeface="Wingdings" pitchFamily="2" charset="2"/>
              <a:buNone/>
              <a:defRPr/>
            </a:pPr>
            <a:r>
              <a:rPr lang="en-GB" altLang="zh-TW" sz="2600">
                <a:solidFill>
                  <a:srgbClr val="FFFFFF"/>
                </a:solidFill>
                <a:effectLst>
                  <a:outerShdw blurRad="38100" dist="38100" dir="2700000" algn="tl">
                    <a:srgbClr val="000000"/>
                  </a:outerShdw>
                </a:effectLst>
                <a:latin typeface="Trajan Pro" pitchFamily="18" charset="0"/>
                <a:ea typeface="新細明體" pitchFamily="18" charset="-120"/>
              </a:rPr>
              <a:t>	</a:t>
            </a:r>
            <a:r>
              <a:rPr lang="en-GB" altLang="zh-TW" sz="3000" i="1">
                <a:solidFill>
                  <a:srgbClr val="6699FF"/>
                </a:solidFill>
                <a:effectLst>
                  <a:outerShdw blurRad="38100" dist="38100" dir="2700000" algn="tl">
                    <a:srgbClr val="000000"/>
                  </a:outerShdw>
                </a:effectLst>
                <a:latin typeface="Trajan Pro" pitchFamily="18" charset="0"/>
                <a:ea typeface="新細明體" pitchFamily="18" charset="-120"/>
                <a:sym typeface="Wingdings" pitchFamily="2" charset="2"/>
              </a:rPr>
              <a:t>k</a:t>
            </a:r>
            <a:r>
              <a:rPr lang="en-GB" altLang="zh-TW" sz="3000" i="1" baseline="-25000">
                <a:solidFill>
                  <a:srgbClr val="6699FF"/>
                </a:solidFill>
                <a:effectLst>
                  <a:outerShdw blurRad="38100" dist="38100" dir="2700000" algn="tl">
                    <a:srgbClr val="000000"/>
                  </a:outerShdw>
                </a:effectLst>
                <a:latin typeface="Trajan Pro" pitchFamily="18" charset="0"/>
                <a:ea typeface="新細明體" pitchFamily="18" charset="-120"/>
                <a:sym typeface="Wingdings" pitchFamily="2" charset="2"/>
              </a:rPr>
              <a:t>1</a:t>
            </a:r>
            <a:r>
              <a:rPr lang="en-GB" altLang="zh-TW" sz="3000">
                <a:solidFill>
                  <a:srgbClr val="6699FF"/>
                </a:solidFill>
                <a:effectLst>
                  <a:outerShdw blurRad="38100" dist="38100" dir="2700000" algn="tl">
                    <a:srgbClr val="000000"/>
                  </a:outerShdw>
                </a:effectLst>
                <a:latin typeface="Trajan Pro" pitchFamily="18" charset="0"/>
                <a:ea typeface="新細明體" pitchFamily="18" charset="-120"/>
                <a:sym typeface="Wingdings" pitchFamily="2" charset="2"/>
              </a:rPr>
              <a:t> </a:t>
            </a:r>
            <a:r>
              <a:rPr lang="en-GB" altLang="zh-TW" sz="3000" i="1">
                <a:solidFill>
                  <a:srgbClr val="6699FF"/>
                </a:solidFill>
                <a:effectLst>
                  <a:outerShdw blurRad="38100" dist="38100" dir="2700000" algn="tl">
                    <a:srgbClr val="000000"/>
                  </a:outerShdw>
                </a:effectLst>
                <a:latin typeface="Trajan Pro" pitchFamily="18" charset="0"/>
                <a:ea typeface="新細明體" pitchFamily="18" charset="-120"/>
                <a:sym typeface="Wingdings" pitchFamily="2" charset="2"/>
              </a:rPr>
              <a:t>(</a:t>
            </a:r>
            <a:r>
              <a:rPr lang="en-GB" altLang="zh-TW" sz="2200" i="1">
                <a:solidFill>
                  <a:srgbClr val="6699FF"/>
                </a:solidFill>
                <a:effectLst>
                  <a:outerShdw blurRad="38100" dist="38100" dir="2700000" algn="tl">
                    <a:srgbClr val="000000"/>
                  </a:outerShdw>
                </a:effectLst>
                <a:latin typeface="Trajan Pro" pitchFamily="18" charset="0"/>
                <a:ea typeface="新細明體" pitchFamily="18" charset="-120"/>
                <a:sym typeface="Wingdings" pitchFamily="2" charset="2"/>
              </a:rPr>
              <a:t>eg 3)</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604A425-AAB4-41AD-BA49-19019EF113AC}" type="slidenum">
              <a:rPr lang="en-US">
                <a:solidFill>
                  <a:srgbClr val="FFFFFF"/>
                </a:solidFill>
              </a:rPr>
              <a:pPr>
                <a:defRPr/>
              </a:pPr>
              <a:t>57</a:t>
            </a:fld>
            <a:endParaRPr lang="en-US">
              <a:solidFill>
                <a:srgbClr val="FFFFFF"/>
              </a:solidFill>
            </a:endParaRPr>
          </a:p>
        </p:txBody>
      </p:sp>
      <p:sp>
        <p:nvSpPr>
          <p:cNvPr id="492546" name="Rectangle 2"/>
          <p:cNvSpPr>
            <a:spLocks noGrp="1" noChangeArrowheads="1"/>
          </p:cNvSpPr>
          <p:nvPr>
            <p:ph type="title"/>
          </p:nvPr>
        </p:nvSpPr>
        <p:spPr/>
        <p:txBody>
          <a:bodyPr/>
          <a:lstStyle/>
          <a:p>
            <a:pPr eaLnBrk="1" hangingPunct="1">
              <a:defRPr/>
            </a:pPr>
            <a:r>
              <a:rPr lang="en-GB" altLang="zh-TW" sz="4800" smtClean="0">
                <a:solidFill>
                  <a:srgbClr val="003366"/>
                </a:solidFill>
                <a:latin typeface="Trajan Pro" pitchFamily="18" charset="0"/>
                <a:ea typeface="新細明體" pitchFamily="18" charset="-120"/>
              </a:rPr>
              <a:t>More Decision Variables</a:t>
            </a:r>
          </a:p>
        </p:txBody>
      </p:sp>
      <p:sp>
        <p:nvSpPr>
          <p:cNvPr id="492547" name="Rectangle 3"/>
          <p:cNvSpPr>
            <a:spLocks noGrp="1" noChangeArrowheads="1"/>
          </p:cNvSpPr>
          <p:nvPr>
            <p:ph type="body" idx="1"/>
          </p:nvPr>
        </p:nvSpPr>
        <p:spPr/>
        <p:txBody>
          <a:bodyPr/>
          <a:lstStyle/>
          <a:p>
            <a:pPr eaLnBrk="1" hangingPunct="1">
              <a:lnSpc>
                <a:spcPct val="90000"/>
              </a:lnSpc>
              <a:spcBef>
                <a:spcPct val="75000"/>
              </a:spcBef>
              <a:buFont typeface="Wingdings" pitchFamily="2" charset="2"/>
              <a:buNone/>
            </a:pPr>
            <a:endParaRPr lang="en-GB" altLang="zh-TW" sz="2600" smtClean="0">
              <a:latin typeface="Bookman Old Style" pitchFamily="18" charset="0"/>
              <a:ea typeface="PMingLiU" charset="-120"/>
            </a:endParaRPr>
          </a:p>
          <a:p>
            <a:pPr eaLnBrk="1" hangingPunct="1">
              <a:lnSpc>
                <a:spcPct val="90000"/>
              </a:lnSpc>
              <a:spcBef>
                <a:spcPct val="75000"/>
              </a:spcBef>
            </a:pPr>
            <a:r>
              <a:rPr lang="en-GB" altLang="zh-TW" sz="2600" i="1" smtClean="0">
                <a:solidFill>
                  <a:srgbClr val="6699FF"/>
                </a:solidFill>
                <a:latin typeface="Trajan Pro" pitchFamily="18" charset="0"/>
                <a:ea typeface="PMingLiU" charset="-120"/>
              </a:rPr>
              <a:t>s</a:t>
            </a:r>
            <a:r>
              <a:rPr lang="en-GB" altLang="zh-TW" sz="2600" smtClean="0">
                <a:latin typeface="Trajan Pro" pitchFamily="18" charset="0"/>
                <a:ea typeface="PMingLiU" charset="-120"/>
              </a:rPr>
              <a:t> : 	desired number of sampled LSs </a:t>
            </a:r>
            <a:r>
              <a:rPr lang="en-GB" altLang="zh-TW" sz="2200" i="1" smtClean="0">
                <a:solidFill>
                  <a:srgbClr val="6699FF"/>
                </a:solidFill>
                <a:latin typeface="Trajan Pro" pitchFamily="18" charset="0"/>
                <a:ea typeface="PMingLiU" charset="-120"/>
                <a:sym typeface="Wingdings" pitchFamily="2" charset="2"/>
              </a:rPr>
              <a:t>(eg 2</a:t>
            </a:r>
            <a:r>
              <a:rPr lang="en-GB" altLang="zh-TW" sz="2200" i="1" smtClean="0">
                <a:solidFill>
                  <a:srgbClr val="6699FF"/>
                </a:solidFill>
                <a:latin typeface="Trajan Pro" pitchFamily="18" charset="0"/>
                <a:ea typeface="PMingLiU" charset="-120"/>
              </a:rPr>
              <a:t>)</a:t>
            </a:r>
            <a:r>
              <a:rPr lang="en-GB" altLang="zh-TW" sz="3000" i="1" smtClean="0">
                <a:solidFill>
                  <a:srgbClr val="6699FF"/>
                </a:solidFill>
                <a:latin typeface="Trajan Pro" pitchFamily="18" charset="0"/>
                <a:ea typeface="PMingLiU" charset="-120"/>
              </a:rPr>
              <a:t> </a:t>
            </a:r>
            <a:r>
              <a:rPr lang="en-GB" altLang="zh-TW" sz="2600" smtClean="0">
                <a:latin typeface="Trajan Pro" pitchFamily="18" charset="0"/>
                <a:ea typeface="PMingLiU" charset="-120"/>
              </a:rPr>
              <a:t>. </a:t>
            </a:r>
          </a:p>
          <a:p>
            <a:pPr eaLnBrk="1" hangingPunct="1">
              <a:lnSpc>
                <a:spcPct val="90000"/>
              </a:lnSpc>
              <a:spcBef>
                <a:spcPct val="75000"/>
              </a:spcBef>
            </a:pPr>
            <a:r>
              <a:rPr lang="en-GB" altLang="zh-TW" sz="2600" i="1" smtClean="0">
                <a:solidFill>
                  <a:srgbClr val="6699FF"/>
                </a:solidFill>
                <a:latin typeface="Trajan Pro" pitchFamily="18" charset="0"/>
                <a:ea typeface="PMingLiU" charset="-120"/>
                <a:sym typeface="Wingdings" pitchFamily="2" charset="2"/>
              </a:rPr>
              <a:t>n</a:t>
            </a:r>
            <a:r>
              <a:rPr lang="en-GB" altLang="zh-TW" sz="2600" smtClean="0">
                <a:latin typeface="Trajan Pro" pitchFamily="18" charset="0"/>
                <a:ea typeface="PMingLiU" charset="-120"/>
                <a:sym typeface="Wingdings" pitchFamily="2" charset="2"/>
              </a:rPr>
              <a:t> : 	maximum number of different LSs to be 	investigated, with the aim of finding CDs in </a:t>
            </a:r>
            <a:r>
              <a:rPr lang="en-GB" altLang="zh-TW" sz="2600" i="1" smtClean="0">
                <a:solidFill>
                  <a:srgbClr val="6699FF"/>
                </a:solidFill>
                <a:latin typeface="Trajan Pro" pitchFamily="18" charset="0"/>
                <a:ea typeface="PMingLiU" charset="-120"/>
                <a:sym typeface="Wingdings" pitchFamily="2" charset="2"/>
              </a:rPr>
              <a:t>s</a:t>
            </a:r>
            <a:r>
              <a:rPr lang="en-GB" altLang="zh-TW" sz="2600" smtClean="0">
                <a:latin typeface="Trajan Pro" pitchFamily="18" charset="0"/>
                <a:ea typeface="PMingLiU" charset="-120"/>
                <a:sym typeface="Wingdings" pitchFamily="2" charset="2"/>
              </a:rPr>
              <a:t> of them,</a:t>
            </a:r>
            <a:r>
              <a:rPr lang="en-GB" altLang="zh-TW" sz="2600" i="1" smtClean="0">
                <a:latin typeface="Trajan Pro" pitchFamily="18" charset="0"/>
                <a:ea typeface="PMingLiU" charset="-120"/>
              </a:rPr>
              <a:t> </a:t>
            </a:r>
            <a:r>
              <a:rPr lang="en-GB" altLang="zh-TW" sz="2600" i="1" smtClean="0">
                <a:solidFill>
                  <a:srgbClr val="6699FF"/>
                </a:solidFill>
                <a:latin typeface="Trajan Pro" pitchFamily="18" charset="0"/>
                <a:ea typeface="PMingLiU" charset="-120"/>
              </a:rPr>
              <a:t>s </a:t>
            </a:r>
            <a:r>
              <a:rPr lang="en-GB" altLang="zh-TW" sz="2600" smtClean="0">
                <a:solidFill>
                  <a:srgbClr val="6699FF"/>
                </a:solidFill>
                <a:latin typeface="Trajan Pro" pitchFamily="18" charset="0"/>
                <a:ea typeface="PMingLiU" charset="-120"/>
              </a:rPr>
              <a:t>≦ </a:t>
            </a:r>
            <a:r>
              <a:rPr lang="en-GB" altLang="zh-TW" sz="2600" i="1" smtClean="0">
                <a:solidFill>
                  <a:srgbClr val="6699FF"/>
                </a:solidFill>
                <a:latin typeface="Trajan Pro" pitchFamily="18" charset="0"/>
                <a:ea typeface="PMingLiU" charset="-120"/>
              </a:rPr>
              <a:t>n.</a:t>
            </a:r>
            <a:r>
              <a:rPr lang="en-GB" altLang="zh-TW" sz="2600" i="1" smtClean="0">
                <a:latin typeface="Trajan Pro" pitchFamily="18" charset="0"/>
                <a:ea typeface="PMingLiU" charset="-120"/>
              </a:rPr>
              <a:t> </a:t>
            </a:r>
            <a:r>
              <a:rPr lang="en-GB" altLang="zh-TW" sz="2200" i="1" smtClean="0">
                <a:solidFill>
                  <a:srgbClr val="6699FF"/>
                </a:solidFill>
                <a:latin typeface="Trajan Pro" pitchFamily="18" charset="0"/>
                <a:ea typeface="PMingLiU" charset="-120"/>
                <a:sym typeface="Wingdings" pitchFamily="2" charset="2"/>
              </a:rPr>
              <a:t>(eg 6</a:t>
            </a:r>
            <a:r>
              <a:rPr lang="en-GB" altLang="zh-TW" sz="2200" i="1" smtClean="0">
                <a:solidFill>
                  <a:srgbClr val="6699FF"/>
                </a:solidFill>
                <a:latin typeface="Trajan Pro" pitchFamily="18" charset="0"/>
                <a:ea typeface="PMingLiU" charset="-120"/>
              </a:rPr>
              <a:t>)</a:t>
            </a:r>
            <a:r>
              <a:rPr lang="en-GB" altLang="zh-TW" sz="3000" i="1" smtClean="0">
                <a:solidFill>
                  <a:srgbClr val="6699FF"/>
                </a:solidFill>
                <a:latin typeface="Trajan Pro" pitchFamily="18" charset="0"/>
                <a:ea typeface="PMingLiU" charset="-120"/>
              </a:rPr>
              <a:t> </a:t>
            </a:r>
            <a:endParaRPr lang="en-GB" altLang="zh-TW" sz="2600" smtClean="0">
              <a:latin typeface="Trajan Pro" pitchFamily="18" charset="0"/>
              <a:ea typeface="PMingLiU" charset="-120"/>
            </a:endParaRPr>
          </a:p>
          <a:p>
            <a:pPr eaLnBrk="1" hangingPunct="1">
              <a:lnSpc>
                <a:spcPct val="90000"/>
              </a:lnSpc>
              <a:spcBef>
                <a:spcPct val="75000"/>
              </a:spcBef>
            </a:pPr>
            <a:r>
              <a:rPr lang="en-GB" altLang="zh-TW" sz="2600" smtClean="0">
                <a:latin typeface="Trajan Pro" pitchFamily="18" charset="0"/>
                <a:ea typeface="PMingLiU" charset="-120"/>
              </a:rPr>
              <a:t>Numbers of scientists to be allocated in each stage,</a:t>
            </a:r>
            <a:r>
              <a:rPr lang="en-GB" altLang="zh-TW" sz="2600" smtClean="0">
                <a:latin typeface="Trajan Pro" pitchFamily="18" charset="0"/>
                <a:ea typeface="PMingLiU" charset="-120"/>
                <a:sym typeface="Wingdings" pitchFamily="2" charset="2"/>
              </a:rPr>
              <a:t>  </a:t>
            </a:r>
            <a:r>
              <a:rPr lang="en-GB" altLang="zh-TW" sz="3000" i="1" smtClean="0">
                <a:solidFill>
                  <a:srgbClr val="6699FF"/>
                </a:solidFill>
                <a:latin typeface="Trajan Pro" pitchFamily="18" charset="0"/>
                <a:ea typeface="PMingLiU" charset="-120"/>
                <a:sym typeface="Wingdings" pitchFamily="2" charset="2"/>
              </a:rPr>
              <a:t>    (</a:t>
            </a:r>
            <a:r>
              <a:rPr lang="en-GB" altLang="zh-TW" sz="3000" i="1" smtClean="0">
                <a:solidFill>
                  <a:srgbClr val="6699FF"/>
                </a:solidFill>
                <a:latin typeface="Trajan Pro" pitchFamily="18" charset="0"/>
                <a:ea typeface="PMingLiU" charset="-120"/>
              </a:rPr>
              <a:t>u</a:t>
            </a:r>
            <a:r>
              <a:rPr lang="en-GB" altLang="zh-TW" sz="3000" i="1" baseline="-25000" smtClean="0">
                <a:solidFill>
                  <a:srgbClr val="6699FF"/>
                </a:solidFill>
                <a:latin typeface="Trajan Pro" pitchFamily="18" charset="0"/>
                <a:ea typeface="PMingLiU" charset="-120"/>
              </a:rPr>
              <a:t>1</a:t>
            </a:r>
            <a:r>
              <a:rPr lang="en-GB" altLang="zh-TW" sz="3000" i="1" smtClean="0">
                <a:solidFill>
                  <a:srgbClr val="6699FF"/>
                </a:solidFill>
                <a:latin typeface="Trajan Pro" pitchFamily="18" charset="0"/>
                <a:ea typeface="PMingLiU" charset="-120"/>
              </a:rPr>
              <a:t>, u</a:t>
            </a:r>
            <a:r>
              <a:rPr lang="en-GB" altLang="zh-TW" sz="3000" i="1" baseline="-25000" smtClean="0">
                <a:solidFill>
                  <a:srgbClr val="6699FF"/>
                </a:solidFill>
                <a:latin typeface="Trajan Pro" pitchFamily="18" charset="0"/>
                <a:ea typeface="PMingLiU" charset="-120"/>
              </a:rPr>
              <a:t>2</a:t>
            </a:r>
            <a:r>
              <a:rPr lang="en-GB" altLang="zh-TW" sz="3000" i="1" smtClean="0">
                <a:solidFill>
                  <a:srgbClr val="6699FF"/>
                </a:solidFill>
                <a:latin typeface="Trajan Pro" pitchFamily="18" charset="0"/>
                <a:ea typeface="PMingLiU" charset="-120"/>
              </a:rPr>
              <a:t>, u</a:t>
            </a:r>
            <a:r>
              <a:rPr lang="en-GB" altLang="zh-TW" sz="3000" i="1" baseline="-25000" smtClean="0">
                <a:solidFill>
                  <a:srgbClr val="6699FF"/>
                </a:solidFill>
                <a:latin typeface="Trajan Pro" pitchFamily="18" charset="0"/>
                <a:ea typeface="PMingLiU" charset="-120"/>
              </a:rPr>
              <a:t>3</a:t>
            </a:r>
            <a:r>
              <a:rPr lang="en-GB" altLang="zh-TW" sz="3000" i="1" smtClean="0">
                <a:solidFill>
                  <a:srgbClr val="6699FF"/>
                </a:solidFill>
                <a:latin typeface="Trajan Pro" pitchFamily="18" charset="0"/>
                <a:ea typeface="PMingLiU" charset="-120"/>
              </a:rPr>
              <a:t>, u</a:t>
            </a:r>
            <a:r>
              <a:rPr lang="en-GB" altLang="zh-TW" sz="3000" i="1" baseline="-25000" smtClean="0">
                <a:solidFill>
                  <a:srgbClr val="6699FF"/>
                </a:solidFill>
                <a:latin typeface="Trajan Pro" pitchFamily="18" charset="0"/>
                <a:ea typeface="PMingLiU" charset="-120"/>
              </a:rPr>
              <a:t>4</a:t>
            </a:r>
            <a:r>
              <a:rPr lang="en-GB" altLang="zh-TW" sz="3000" i="1" smtClean="0">
                <a:solidFill>
                  <a:srgbClr val="6699FF"/>
                </a:solidFill>
                <a:latin typeface="Trajan Pro" pitchFamily="18" charset="0"/>
                <a:ea typeface="PMingLiU" charset="-120"/>
              </a:rPr>
              <a:t>, u</a:t>
            </a:r>
            <a:r>
              <a:rPr lang="en-GB" altLang="zh-TW" sz="3000" i="1" baseline="-25000" smtClean="0">
                <a:solidFill>
                  <a:srgbClr val="6699FF"/>
                </a:solidFill>
                <a:latin typeface="Trajan Pro" pitchFamily="18" charset="0"/>
                <a:ea typeface="PMingLiU" charset="-120"/>
              </a:rPr>
              <a:t>5</a:t>
            </a:r>
            <a:r>
              <a:rPr lang="en-GB" altLang="zh-TW" sz="3000" i="1" smtClean="0">
                <a:solidFill>
                  <a:srgbClr val="6699FF"/>
                </a:solidFill>
                <a:latin typeface="Trajan Pro" pitchFamily="18" charset="0"/>
                <a:ea typeface="PMingLiU" charset="-120"/>
              </a:rPr>
              <a:t>) = </a:t>
            </a:r>
            <a:r>
              <a:rPr lang="en-GB" altLang="zh-TW" sz="3000" b="1" i="1" smtClean="0">
                <a:solidFill>
                  <a:srgbClr val="6699FF"/>
                </a:solidFill>
                <a:latin typeface="Trajan Pro" pitchFamily="18" charset="0"/>
                <a:ea typeface="PMingLiU" charset="-120"/>
              </a:rPr>
              <a:t>u</a:t>
            </a:r>
          </a:p>
          <a:p>
            <a:pPr eaLnBrk="1" hangingPunct="1">
              <a:lnSpc>
                <a:spcPct val="90000"/>
              </a:lnSpc>
              <a:spcBef>
                <a:spcPct val="75000"/>
              </a:spcBef>
            </a:pPr>
            <a:r>
              <a:rPr lang="en-GB" altLang="zh-TW" sz="2600" smtClean="0">
                <a:latin typeface="Trajan Pro" pitchFamily="18" charset="0"/>
                <a:ea typeface="PMingLiU" charset="-120"/>
              </a:rPr>
              <a:t>Numbers of backup candidate drugs (in stage 5),           </a:t>
            </a:r>
            <a:r>
              <a:rPr lang="en-GB" altLang="zh-TW" sz="3000" i="1" smtClean="0">
                <a:solidFill>
                  <a:srgbClr val="6699FF"/>
                </a:solidFill>
                <a:latin typeface="Trajan Pro" pitchFamily="18" charset="0"/>
                <a:ea typeface="PMingLiU" charset="-120"/>
                <a:sym typeface="Wingdings" pitchFamily="2" charset="2"/>
              </a:rPr>
              <a:t>(k</a:t>
            </a:r>
            <a:r>
              <a:rPr lang="en-GB" altLang="zh-TW" sz="3000" i="1" baseline="-25000" smtClean="0">
                <a:solidFill>
                  <a:srgbClr val="6699FF"/>
                </a:solidFill>
                <a:latin typeface="Trajan Pro" pitchFamily="18" charset="0"/>
                <a:ea typeface="PMingLiU" charset="-120"/>
                <a:sym typeface="Wingdings" pitchFamily="2" charset="2"/>
              </a:rPr>
              <a:t>i </a:t>
            </a:r>
            <a:r>
              <a:rPr lang="en-GB" altLang="zh-TW" sz="3000" smtClean="0">
                <a:solidFill>
                  <a:srgbClr val="6699FF"/>
                </a:solidFill>
                <a:latin typeface="Trajan Pro" pitchFamily="18" charset="0"/>
                <a:ea typeface="PMingLiU" charset="-120"/>
                <a:sym typeface="Wingdings" pitchFamily="2" charset="2"/>
              </a:rPr>
              <a:t>, </a:t>
            </a:r>
            <a:r>
              <a:rPr lang="en-GB" altLang="zh-TW" sz="3000" i="1" smtClean="0">
                <a:solidFill>
                  <a:srgbClr val="6699FF"/>
                </a:solidFill>
                <a:latin typeface="Trajan Pro" pitchFamily="18" charset="0"/>
                <a:ea typeface="PMingLiU" charset="-120"/>
                <a:sym typeface="Wingdings" pitchFamily="2" charset="2"/>
              </a:rPr>
              <a:t>i</a:t>
            </a:r>
            <a:r>
              <a:rPr lang="en-GB" altLang="zh-TW" sz="3000" smtClean="0">
                <a:solidFill>
                  <a:srgbClr val="6699FF"/>
                </a:solidFill>
                <a:latin typeface="Trajan Pro" pitchFamily="18" charset="0"/>
                <a:ea typeface="PMingLiU" charset="-120"/>
                <a:sym typeface="Wingdings" pitchFamily="2" charset="2"/>
              </a:rPr>
              <a:t> = </a:t>
            </a:r>
            <a:r>
              <a:rPr lang="en-GB" altLang="zh-TW" sz="3000" i="1" smtClean="0">
                <a:solidFill>
                  <a:srgbClr val="6699FF"/>
                </a:solidFill>
                <a:latin typeface="Trajan Pro" pitchFamily="18" charset="0"/>
                <a:ea typeface="PMingLiU" charset="-120"/>
                <a:sym typeface="Wingdings" pitchFamily="2" charset="2"/>
              </a:rPr>
              <a:t>1,…, s</a:t>
            </a:r>
            <a:r>
              <a:rPr lang="en-GB" altLang="zh-TW" sz="3000" i="1" smtClean="0">
                <a:solidFill>
                  <a:srgbClr val="6699FF"/>
                </a:solidFill>
                <a:latin typeface="Trajan Pro" pitchFamily="18" charset="0"/>
                <a:ea typeface="PMingLiU" charset="-120"/>
              </a:rPr>
              <a:t>) = </a:t>
            </a:r>
            <a:r>
              <a:rPr lang="en-GB" altLang="zh-TW" sz="3000" b="1" i="1" smtClean="0">
                <a:solidFill>
                  <a:srgbClr val="6699FF"/>
                </a:solidFill>
                <a:latin typeface="Trajan Pro" pitchFamily="18" charset="0"/>
                <a:ea typeface="PMingLiU" charset="-120"/>
              </a:rPr>
              <a:t>k</a:t>
            </a:r>
            <a:r>
              <a:rPr lang="en-GB" altLang="zh-TW" sz="3000" smtClean="0">
                <a:solidFill>
                  <a:srgbClr val="6699FF"/>
                </a:solidFill>
                <a:latin typeface="Trajan Pro" pitchFamily="18" charset="0"/>
                <a:ea typeface="PMingLiU" charset="-120"/>
                <a:sym typeface="Wingdings" pitchFamily="2" charset="2"/>
              </a:rPr>
              <a:t> </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fld id="{770C49E3-72A0-4631-BD61-359A1FDE2C36}" type="slidenum">
              <a:rPr lang="en-US">
                <a:solidFill>
                  <a:srgbClr val="FFFFFF"/>
                </a:solidFill>
              </a:rPr>
              <a:pPr>
                <a:defRPr/>
              </a:pPr>
              <a:t>58</a:t>
            </a:fld>
            <a:endParaRPr lang="en-US">
              <a:solidFill>
                <a:srgbClr val="FFFFFF"/>
              </a:solidFill>
            </a:endParaRPr>
          </a:p>
        </p:txBody>
      </p:sp>
      <p:sp>
        <p:nvSpPr>
          <p:cNvPr id="12290" name="Rectangle 2"/>
          <p:cNvSpPr>
            <a:spLocks noGrp="1" noChangeArrowheads="1"/>
          </p:cNvSpPr>
          <p:nvPr>
            <p:ph type="title"/>
          </p:nvPr>
        </p:nvSpPr>
        <p:spPr>
          <a:xfrm>
            <a:off x="457200" y="274638"/>
            <a:ext cx="8229600" cy="1570186"/>
          </a:xfrm>
        </p:spPr>
        <p:txBody>
          <a:bodyPr anchor="b"/>
          <a:lstStyle/>
          <a:p>
            <a:pPr eaLnBrk="1" hangingPunct="1">
              <a:defRPr/>
            </a:pPr>
            <a:r>
              <a:rPr lang="en-GB" altLang="zh-TW" sz="4800" b="1" dirty="0" smtClean="0">
                <a:solidFill>
                  <a:srgbClr val="003366"/>
                </a:solidFill>
                <a:latin typeface="Trajan Pro" pitchFamily="18" charset="0"/>
                <a:ea typeface="新細明體" pitchFamily="18" charset="-120"/>
              </a:rPr>
              <a:t>Effectiveness Function</a:t>
            </a:r>
            <a:br>
              <a:rPr lang="en-GB" altLang="zh-TW" sz="4800" b="1" dirty="0" smtClean="0">
                <a:solidFill>
                  <a:srgbClr val="003366"/>
                </a:solidFill>
                <a:latin typeface="Trajan Pro" pitchFamily="18" charset="0"/>
                <a:ea typeface="新細明體" pitchFamily="18" charset="-120"/>
              </a:rPr>
            </a:br>
            <a:r>
              <a:rPr lang="en-GB" altLang="zh-TW" sz="4800" b="1" dirty="0" smtClean="0">
                <a:solidFill>
                  <a:srgbClr val="003366"/>
                </a:solidFill>
                <a:latin typeface="Trajan Pro" pitchFamily="18" charset="0"/>
                <a:ea typeface="新細明體" pitchFamily="18" charset="-120"/>
              </a:rPr>
              <a:t>and Bounds on Allocations</a:t>
            </a:r>
          </a:p>
        </p:txBody>
      </p:sp>
      <p:sp>
        <p:nvSpPr>
          <p:cNvPr id="12291" name="Rectangle 3"/>
          <p:cNvSpPr>
            <a:spLocks noGrp="1" noChangeArrowheads="1"/>
          </p:cNvSpPr>
          <p:nvPr>
            <p:ph type="body" sz="half" idx="1"/>
          </p:nvPr>
        </p:nvSpPr>
        <p:spPr>
          <a:xfrm>
            <a:off x="468313" y="2060848"/>
            <a:ext cx="8218487" cy="4247877"/>
          </a:xfrm>
        </p:spPr>
        <p:txBody>
          <a:bodyPr/>
          <a:lstStyle/>
          <a:p>
            <a:pPr eaLnBrk="1" hangingPunct="1">
              <a:lnSpc>
                <a:spcPct val="90000"/>
              </a:lnSpc>
              <a:buFont typeface="Wingdings" pitchFamily="2" charset="2"/>
              <a:buNone/>
              <a:defRPr/>
            </a:pPr>
            <a:r>
              <a:rPr lang="en-GB" altLang="zh-TW" sz="3000" dirty="0" smtClean="0">
                <a:latin typeface="Trajan Pro" pitchFamily="18" charset="0"/>
                <a:ea typeface="新細明體" pitchFamily="18" charset="-120"/>
              </a:rPr>
              <a:t>	For stage</a:t>
            </a:r>
            <a:r>
              <a:rPr lang="en-GB" altLang="zh-TW" sz="3000" i="1" dirty="0" smtClean="0">
                <a:latin typeface="Trajan Pro" pitchFamily="18" charset="0"/>
                <a:ea typeface="新細明體" pitchFamily="18" charset="-120"/>
              </a:rPr>
              <a:t> </a:t>
            </a:r>
            <a:r>
              <a:rPr lang="en-GB" altLang="zh-TW" sz="3000" i="1" dirty="0" err="1" smtClean="0">
                <a:latin typeface="Trajan Pro" pitchFamily="18" charset="0"/>
                <a:ea typeface="新細明體" pitchFamily="18" charset="-120"/>
              </a:rPr>
              <a:t>i</a:t>
            </a:r>
            <a:r>
              <a:rPr lang="en-GB" altLang="zh-TW" sz="3000" i="1" dirty="0" smtClean="0">
                <a:latin typeface="Trajan Pro" pitchFamily="18" charset="0"/>
                <a:ea typeface="新細明體" pitchFamily="18" charset="-120"/>
              </a:rPr>
              <a:t> </a:t>
            </a:r>
            <a:r>
              <a:rPr lang="en-GB" altLang="zh-TW" sz="3000" dirty="0" smtClean="0">
                <a:latin typeface="Trajan Pro" pitchFamily="18" charset="0"/>
                <a:ea typeface="新細明體" pitchFamily="18" charset="-120"/>
              </a:rPr>
              <a:t>(= 1,2,…5):</a:t>
            </a:r>
          </a:p>
          <a:p>
            <a:pPr eaLnBrk="1" hangingPunct="1">
              <a:lnSpc>
                <a:spcPct val="90000"/>
              </a:lnSpc>
              <a:defRPr/>
            </a:pPr>
            <a:r>
              <a:rPr lang="en-GB" altLang="zh-TW" sz="3000" dirty="0" smtClean="0">
                <a:latin typeface="Trajan Pro" pitchFamily="18" charset="0"/>
                <a:ea typeface="新細明體" pitchFamily="18" charset="-120"/>
              </a:rPr>
              <a:t>no more scientists than </a:t>
            </a:r>
            <a:r>
              <a:rPr lang="en-GB" altLang="zh-TW" sz="3000" i="1" dirty="0" err="1" smtClean="0">
                <a:latin typeface="Trajan Pro" pitchFamily="18" charset="0"/>
                <a:ea typeface="新細明體" pitchFamily="18" charset="-120"/>
              </a:rPr>
              <a:t>cap</a:t>
            </a:r>
            <a:r>
              <a:rPr lang="en-GB" altLang="zh-TW" sz="3000" i="1" baseline="-25000" dirty="0" err="1" smtClean="0">
                <a:latin typeface="Trajan Pro" pitchFamily="18" charset="0"/>
                <a:ea typeface="新細明體" pitchFamily="18" charset="-120"/>
              </a:rPr>
              <a:t>i</a:t>
            </a:r>
            <a:r>
              <a:rPr lang="en-GB" altLang="zh-TW" sz="3000" dirty="0" smtClean="0">
                <a:latin typeface="Trajan Pro" pitchFamily="18" charset="0"/>
                <a:ea typeface="新細明體" pitchFamily="18" charset="-120"/>
              </a:rPr>
              <a:t> can be allocated;</a:t>
            </a:r>
          </a:p>
          <a:p>
            <a:pPr eaLnBrk="1" hangingPunct="1">
              <a:lnSpc>
                <a:spcPct val="90000"/>
              </a:lnSpc>
              <a:defRPr/>
            </a:pPr>
            <a:r>
              <a:rPr lang="en-GB" altLang="zh-TW" sz="3000" dirty="0" smtClean="0">
                <a:latin typeface="Trajan Pro" pitchFamily="18" charset="0"/>
                <a:ea typeface="新細明體" pitchFamily="18" charset="-120"/>
              </a:rPr>
              <a:t>a minimum value is input for the stage duration, which is ensured by imposing a second cap on the effort rate allocation</a:t>
            </a:r>
            <a:r>
              <a:rPr lang="en-GB" altLang="zh-TW" sz="2400" dirty="0" smtClean="0">
                <a:latin typeface="Trajan Pro" pitchFamily="18" charset="0"/>
                <a:ea typeface="新細明體" pitchFamily="18" charset="-120"/>
              </a:rPr>
              <a:t>;</a:t>
            </a:r>
          </a:p>
          <a:p>
            <a:pPr eaLnBrk="1" hangingPunct="1">
              <a:lnSpc>
                <a:spcPct val="90000"/>
              </a:lnSpc>
              <a:defRPr/>
            </a:pPr>
            <a:r>
              <a:rPr lang="en-GB" altLang="zh-TW" sz="3000" dirty="0" smtClean="0">
                <a:latin typeface="Trajan Pro" pitchFamily="18" charset="0"/>
                <a:ea typeface="新細明體" pitchFamily="18" charset="-120"/>
              </a:rPr>
              <a:t>the effectiveness when</a:t>
            </a:r>
            <a:r>
              <a:rPr lang="en-GB" altLang="zh-TW" sz="3000" i="1" dirty="0" smtClean="0">
                <a:latin typeface="Trajan Pro" pitchFamily="18" charset="0"/>
                <a:ea typeface="新細明體" pitchFamily="18" charset="-120"/>
              </a:rPr>
              <a:t> u </a:t>
            </a:r>
            <a:r>
              <a:rPr lang="en-GB" altLang="zh-TW" sz="3000" dirty="0" smtClean="0">
                <a:latin typeface="Trajan Pro" pitchFamily="18" charset="0"/>
                <a:ea typeface="新細明體" pitchFamily="18" charset="-120"/>
              </a:rPr>
              <a:t>senior scientists are allocated is </a:t>
            </a:r>
            <a:r>
              <a:rPr lang="en-GB" altLang="zh-TW" sz="3000" i="1" dirty="0" err="1" smtClean="0">
                <a:latin typeface="Trajan Pro" pitchFamily="18" charset="0"/>
                <a:ea typeface="新細明體" pitchFamily="18" charset="-120"/>
              </a:rPr>
              <a:t>e</a:t>
            </a:r>
            <a:r>
              <a:rPr lang="en-GB" altLang="zh-TW" sz="3000" i="1" baseline="-25000" dirty="0" err="1" smtClean="0">
                <a:latin typeface="Trajan Pro" pitchFamily="18" charset="0"/>
                <a:ea typeface="新細明體" pitchFamily="18" charset="-120"/>
              </a:rPr>
              <a:t>i</a:t>
            </a:r>
            <a:r>
              <a:rPr lang="en-GB" altLang="zh-TW" sz="3000" i="1" dirty="0" smtClean="0">
                <a:latin typeface="Trajan Pro" pitchFamily="18" charset="0"/>
                <a:ea typeface="新細明體" pitchFamily="18" charset="-120"/>
              </a:rPr>
              <a:t>(u)</a:t>
            </a:r>
            <a:r>
              <a:rPr lang="en-GB" altLang="zh-TW" sz="3000" dirty="0" smtClean="0">
                <a:latin typeface="Trajan Pro" pitchFamily="18" charset="0"/>
                <a:ea typeface="新細明體" pitchFamily="18" charset="-120"/>
              </a:rPr>
              <a:t>; this is fitted as follows (dropping the subscript </a:t>
            </a:r>
            <a:r>
              <a:rPr lang="en-GB" altLang="zh-TW" sz="3000" i="1" dirty="0" err="1" smtClean="0">
                <a:latin typeface="Trajan Pro" pitchFamily="18" charset="0"/>
                <a:ea typeface="新細明體" pitchFamily="18" charset="-120"/>
              </a:rPr>
              <a:t>i</a:t>
            </a:r>
            <a:r>
              <a:rPr lang="en-GB" altLang="zh-TW" sz="3000" dirty="0" smtClean="0">
                <a:latin typeface="Trajan Pro" pitchFamily="18" charset="0"/>
                <a:ea typeface="新細明體" pitchFamily="18" charset="-120"/>
              </a:rPr>
              <a:t>).</a:t>
            </a:r>
            <a:endParaRPr lang="en-GB" altLang="zh-TW" sz="2400" dirty="0" smtClean="0">
              <a:latin typeface="Trajan Pro" pitchFamily="18" charset="0"/>
              <a:ea typeface="新細明體" pitchFamily="18" charset="-120"/>
            </a:endParaRPr>
          </a:p>
          <a:p>
            <a:pPr eaLnBrk="1" hangingPunct="1">
              <a:lnSpc>
                <a:spcPct val="90000"/>
              </a:lnSpc>
              <a:buFont typeface="Wingdings" pitchFamily="2" charset="2"/>
              <a:buNone/>
              <a:defRPr/>
            </a:pPr>
            <a:endParaRPr lang="en-GB" altLang="zh-TW" sz="3000" dirty="0" smtClean="0">
              <a:latin typeface="Trajan Pro" pitchFamily="18" charset="0"/>
              <a:ea typeface="新細明體" pitchFamily="18" charset="-120"/>
            </a:endParaRPr>
          </a:p>
          <a:p>
            <a:pPr eaLnBrk="1" hangingPunct="1">
              <a:lnSpc>
                <a:spcPct val="90000"/>
              </a:lnSpc>
              <a:defRPr/>
            </a:pPr>
            <a:endParaRPr lang="en-GB" altLang="zh-TW" sz="3000" dirty="0" smtClean="0">
              <a:latin typeface="Trajan Pro" pitchFamily="18" charset="0"/>
              <a:ea typeface="新細明體" pitchFamily="18" charset="-120"/>
            </a:endParaRPr>
          </a:p>
          <a:p>
            <a:pPr eaLnBrk="1" hangingPunct="1">
              <a:lnSpc>
                <a:spcPct val="90000"/>
              </a:lnSpc>
              <a:defRPr/>
            </a:pPr>
            <a:endParaRPr lang="en-GB" altLang="zh-TW" sz="2400" dirty="0" smtClean="0">
              <a:ea typeface="新細明體" pitchFamily="18" charset="-12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nchor="b"/>
          <a:lstStyle/>
          <a:p>
            <a:pPr eaLnBrk="1" hangingPunct="1">
              <a:defRPr/>
            </a:pPr>
            <a:r>
              <a:rPr lang="en-GB" altLang="zh-TW" sz="4800" smtClean="0">
                <a:solidFill>
                  <a:srgbClr val="003366"/>
                </a:solidFill>
                <a:latin typeface="Trajan Pro" pitchFamily="18" charset="0"/>
                <a:ea typeface="新細明體" pitchFamily="18" charset="-120"/>
              </a:rPr>
              <a:t>Effectiveness Function</a:t>
            </a:r>
          </a:p>
        </p:txBody>
      </p:sp>
      <p:sp>
        <p:nvSpPr>
          <p:cNvPr id="376835" name="Rectangle 3"/>
          <p:cNvSpPr>
            <a:spLocks noGrp="1" noChangeArrowheads="1"/>
          </p:cNvSpPr>
          <p:nvPr>
            <p:ph type="body" sz="half" idx="1"/>
          </p:nvPr>
        </p:nvSpPr>
        <p:spPr>
          <a:xfrm>
            <a:off x="468313" y="1557338"/>
            <a:ext cx="8218487" cy="4751387"/>
          </a:xfrm>
        </p:spPr>
        <p:txBody>
          <a:bodyPr/>
          <a:lstStyle/>
          <a:p>
            <a:pPr eaLnBrk="1" hangingPunct="1">
              <a:lnSpc>
                <a:spcPct val="90000"/>
              </a:lnSpc>
              <a:defRPr/>
            </a:pPr>
            <a:r>
              <a:rPr lang="en-GB" altLang="zh-TW" sz="2700" i="1" dirty="0" smtClean="0">
                <a:latin typeface="Trajan Pro" pitchFamily="18" charset="0"/>
                <a:ea typeface="新細明體" pitchFamily="18" charset="-120"/>
              </a:rPr>
              <a:t>e</a:t>
            </a:r>
            <a:r>
              <a:rPr lang="en-GB" altLang="zh-TW" sz="2700" dirty="0" smtClean="0">
                <a:latin typeface="Trajan Pro" pitchFamily="18" charset="0"/>
                <a:ea typeface="新細明體" pitchFamily="18" charset="-120"/>
              </a:rPr>
              <a:t>(</a:t>
            </a:r>
            <a:r>
              <a:rPr lang="en-GB" altLang="zh-TW" sz="2700" i="1" dirty="0" smtClean="0">
                <a:latin typeface="Trajan Pro" pitchFamily="18" charset="0"/>
                <a:ea typeface="新細明體" pitchFamily="18" charset="-120"/>
              </a:rPr>
              <a:t>u</a:t>
            </a:r>
            <a:r>
              <a:rPr lang="en-GB" altLang="zh-TW" sz="2700" dirty="0" smtClean="0">
                <a:latin typeface="Trajan Pro" pitchFamily="18" charset="0"/>
                <a:ea typeface="新細明體" pitchFamily="18" charset="-120"/>
              </a:rPr>
              <a:t>) : effectiveness of a team of </a:t>
            </a:r>
            <a:r>
              <a:rPr lang="en-GB" altLang="zh-TW" sz="2700" i="1" dirty="0" smtClean="0">
                <a:latin typeface="Trajan Pro" pitchFamily="18" charset="0"/>
                <a:ea typeface="新細明體" pitchFamily="18" charset="-120"/>
              </a:rPr>
              <a:t>u</a:t>
            </a:r>
            <a:r>
              <a:rPr lang="en-GB" altLang="zh-TW" sz="2700" dirty="0" smtClean="0">
                <a:latin typeface="Trajan Pro" pitchFamily="18" charset="0"/>
                <a:ea typeface="新細明體" pitchFamily="18" charset="-120"/>
              </a:rPr>
              <a:t> scientists</a:t>
            </a:r>
          </a:p>
          <a:p>
            <a:pPr eaLnBrk="1" hangingPunct="1">
              <a:lnSpc>
                <a:spcPct val="90000"/>
              </a:lnSpc>
              <a:defRPr/>
            </a:pPr>
            <a:r>
              <a:rPr lang="en-GB" altLang="zh-TW" sz="2700" i="1" dirty="0" smtClean="0">
                <a:latin typeface="Trajan Pro" pitchFamily="18" charset="0"/>
                <a:ea typeface="新細明體" pitchFamily="18" charset="-120"/>
              </a:rPr>
              <a:t>e</a:t>
            </a:r>
            <a:r>
              <a:rPr lang="en-GB" altLang="zh-TW" sz="2700" dirty="0" smtClean="0">
                <a:latin typeface="Trajan Pro" pitchFamily="18" charset="0"/>
                <a:ea typeface="新細明體" pitchFamily="18" charset="-120"/>
              </a:rPr>
              <a:t>(</a:t>
            </a:r>
            <a:r>
              <a:rPr lang="en-GB" altLang="zh-TW" sz="2700" i="1" dirty="0" smtClean="0">
                <a:latin typeface="Trajan Pro" pitchFamily="18" charset="0"/>
                <a:ea typeface="新細明體" pitchFamily="18" charset="-120"/>
              </a:rPr>
              <a:t>u</a:t>
            </a:r>
            <a:r>
              <a:rPr lang="en-GB" altLang="zh-TW" sz="2700" dirty="0" smtClean="0">
                <a:latin typeface="Trajan Pro" pitchFamily="18" charset="0"/>
                <a:ea typeface="新細明體" pitchFamily="18" charset="-120"/>
              </a:rPr>
              <a:t>)/</a:t>
            </a:r>
            <a:r>
              <a:rPr lang="en-GB" altLang="zh-TW" sz="2700" i="1" dirty="0" smtClean="0">
                <a:latin typeface="Trajan Pro" pitchFamily="18" charset="0"/>
                <a:ea typeface="新細明體" pitchFamily="18" charset="-120"/>
              </a:rPr>
              <a:t>u</a:t>
            </a:r>
            <a:r>
              <a:rPr lang="en-GB" altLang="zh-TW" sz="2700" dirty="0" smtClean="0">
                <a:latin typeface="Trajan Pro" pitchFamily="18" charset="0"/>
                <a:ea typeface="新細明體" pitchFamily="18" charset="-120"/>
              </a:rPr>
              <a:t> : relative efficiency of a team of </a:t>
            </a:r>
            <a:r>
              <a:rPr lang="en-GB" altLang="zh-TW" sz="2700" i="1" dirty="0" smtClean="0">
                <a:latin typeface="Trajan Pro" pitchFamily="18" charset="0"/>
                <a:ea typeface="新細明體" pitchFamily="18" charset="-120"/>
              </a:rPr>
              <a:t>u</a:t>
            </a:r>
            <a:r>
              <a:rPr lang="en-GB" altLang="zh-TW" sz="2700" dirty="0" smtClean="0">
                <a:latin typeface="Trajan Pro" pitchFamily="18" charset="0"/>
                <a:ea typeface="新細明體" pitchFamily="18" charset="-120"/>
              </a:rPr>
              <a:t> scientists</a:t>
            </a:r>
          </a:p>
          <a:p>
            <a:pPr eaLnBrk="1" hangingPunct="1">
              <a:lnSpc>
                <a:spcPct val="90000"/>
              </a:lnSpc>
              <a:defRPr/>
            </a:pPr>
            <a:r>
              <a:rPr lang="en-GB" altLang="zh-TW" sz="2700" i="1" dirty="0" err="1" smtClean="0">
                <a:latin typeface="Trajan Pro" pitchFamily="18" charset="0"/>
                <a:ea typeface="新細明體" pitchFamily="18" charset="-120"/>
              </a:rPr>
              <a:t>u</a:t>
            </a:r>
            <a:r>
              <a:rPr lang="en-GB" altLang="zh-TW" sz="2700" i="1" baseline="-25000" dirty="0" err="1" smtClean="0">
                <a:latin typeface="Trajan Pro" pitchFamily="18" charset="0"/>
                <a:ea typeface="新細明體" pitchFamily="18" charset="-120"/>
              </a:rPr>
              <a:t>f</a:t>
            </a:r>
            <a:r>
              <a:rPr lang="en-GB" altLang="zh-TW" sz="2700" dirty="0" smtClean="0">
                <a:latin typeface="Trajan Pro" pitchFamily="18" charset="0"/>
                <a:ea typeface="新細明體" pitchFamily="18" charset="-120"/>
              </a:rPr>
              <a:t> : maximum team size for full efficiency </a:t>
            </a:r>
            <a:r>
              <a:rPr lang="en-GB" altLang="zh-TW" sz="2700" i="1" dirty="0" smtClean="0">
                <a:solidFill>
                  <a:srgbClr val="6699FF"/>
                </a:solidFill>
                <a:latin typeface="Trajan Pro" pitchFamily="18" charset="0"/>
                <a:ea typeface="新細明體" pitchFamily="18" charset="-120"/>
                <a:sym typeface="Wingdings" pitchFamily="2" charset="2"/>
              </a:rPr>
              <a:t>(</a:t>
            </a:r>
            <a:r>
              <a:rPr lang="en-GB" altLang="zh-TW" sz="2700" i="1" dirty="0" err="1" smtClean="0">
                <a:solidFill>
                  <a:srgbClr val="6699FF"/>
                </a:solidFill>
                <a:latin typeface="Trajan Pro" pitchFamily="18" charset="0"/>
                <a:ea typeface="新細明體" pitchFamily="18" charset="-120"/>
                <a:sym typeface="Wingdings" pitchFamily="2" charset="2"/>
              </a:rPr>
              <a:t>eg</a:t>
            </a:r>
            <a:r>
              <a:rPr lang="en-GB" altLang="zh-TW" sz="2700" i="1" dirty="0" smtClean="0">
                <a:solidFill>
                  <a:srgbClr val="6699FF"/>
                </a:solidFill>
                <a:latin typeface="Trajan Pro" pitchFamily="18" charset="0"/>
                <a:ea typeface="新細明體" pitchFamily="18" charset="-120"/>
                <a:sym typeface="Wingdings" pitchFamily="2" charset="2"/>
              </a:rPr>
              <a:t> 14</a:t>
            </a:r>
            <a:r>
              <a:rPr lang="en-GB" altLang="zh-TW" sz="2700" i="1" dirty="0" smtClean="0">
                <a:solidFill>
                  <a:srgbClr val="6699FF"/>
                </a:solidFill>
                <a:latin typeface="Trajan Pro" pitchFamily="18" charset="0"/>
                <a:ea typeface="新細明體" pitchFamily="18" charset="-120"/>
              </a:rPr>
              <a:t>) </a:t>
            </a:r>
            <a:endParaRPr lang="en-GB" altLang="zh-TW" sz="2700" dirty="0" smtClean="0">
              <a:latin typeface="Trajan Pro" pitchFamily="18" charset="0"/>
              <a:ea typeface="新細明體" pitchFamily="18" charset="-120"/>
            </a:endParaRPr>
          </a:p>
          <a:p>
            <a:pPr eaLnBrk="1" hangingPunct="1">
              <a:lnSpc>
                <a:spcPct val="90000"/>
              </a:lnSpc>
              <a:defRPr/>
            </a:pPr>
            <a:endParaRPr lang="en-GB" altLang="zh-TW" sz="2700" dirty="0" smtClean="0">
              <a:latin typeface="Trajan Pro" pitchFamily="18" charset="0"/>
              <a:ea typeface="新細明體" pitchFamily="18" charset="-120"/>
            </a:endParaRPr>
          </a:p>
          <a:p>
            <a:pPr eaLnBrk="1" hangingPunct="1">
              <a:lnSpc>
                <a:spcPct val="90000"/>
              </a:lnSpc>
              <a:defRPr/>
            </a:pPr>
            <a:endParaRPr lang="en-GB" altLang="zh-TW" sz="2700" dirty="0" smtClean="0">
              <a:latin typeface="Trajan Pro" pitchFamily="18" charset="0"/>
              <a:ea typeface="新細明體" pitchFamily="18" charset="-120"/>
            </a:endParaRPr>
          </a:p>
          <a:p>
            <a:pPr eaLnBrk="1" hangingPunct="1">
              <a:lnSpc>
                <a:spcPct val="90000"/>
              </a:lnSpc>
              <a:defRPr/>
            </a:pPr>
            <a:r>
              <a:rPr lang="en-GB" altLang="zh-TW" sz="2700" i="1" dirty="0" err="1" smtClean="0">
                <a:latin typeface="Trajan Pro" pitchFamily="18" charset="0"/>
                <a:ea typeface="新細明體" pitchFamily="18" charset="-120"/>
              </a:rPr>
              <a:t>trieff</a:t>
            </a:r>
            <a:r>
              <a:rPr lang="en-GB" altLang="zh-TW" sz="2700" dirty="0" smtClean="0">
                <a:latin typeface="Trajan Pro" pitchFamily="18" charset="0"/>
                <a:ea typeface="新細明體" pitchFamily="18" charset="-120"/>
              </a:rPr>
              <a:t> = </a:t>
            </a:r>
            <a:r>
              <a:rPr lang="en-GB" altLang="zh-TW" sz="2700" i="1" dirty="0" smtClean="0">
                <a:latin typeface="Trajan Pro" pitchFamily="18" charset="0"/>
                <a:ea typeface="新細明體" pitchFamily="18" charset="-120"/>
              </a:rPr>
              <a:t>e(3u</a:t>
            </a:r>
            <a:r>
              <a:rPr lang="en-GB" altLang="zh-TW" sz="2700" i="1" baseline="-25000" dirty="0" smtClean="0">
                <a:latin typeface="Trajan Pro" pitchFamily="18" charset="0"/>
                <a:ea typeface="新細明體" pitchFamily="18" charset="-120"/>
              </a:rPr>
              <a:t>f </a:t>
            </a:r>
            <a:r>
              <a:rPr lang="en-GB" altLang="zh-TW" sz="2700" i="1" dirty="0" smtClean="0">
                <a:latin typeface="Trajan Pro" pitchFamily="18" charset="0"/>
                <a:ea typeface="新細明體" pitchFamily="18" charset="-120"/>
              </a:rPr>
              <a:t>)/3u</a:t>
            </a:r>
            <a:r>
              <a:rPr lang="en-GB" altLang="zh-TW" sz="2700" i="1" baseline="-25000" dirty="0" smtClean="0">
                <a:latin typeface="Trajan Pro" pitchFamily="18" charset="0"/>
                <a:ea typeface="新細明體" pitchFamily="18" charset="-120"/>
              </a:rPr>
              <a:t>f </a:t>
            </a:r>
            <a:r>
              <a:rPr lang="en-GB" altLang="zh-TW" sz="2700" i="1" dirty="0" smtClean="0">
                <a:solidFill>
                  <a:srgbClr val="6699FF"/>
                </a:solidFill>
                <a:latin typeface="Trajan Pro" pitchFamily="18" charset="0"/>
                <a:ea typeface="新細明體" pitchFamily="18" charset="-120"/>
                <a:sym typeface="Wingdings" pitchFamily="2" charset="2"/>
              </a:rPr>
              <a:t>(</a:t>
            </a:r>
            <a:r>
              <a:rPr lang="en-GB" altLang="zh-TW" sz="2700" i="1" dirty="0" err="1" smtClean="0">
                <a:solidFill>
                  <a:srgbClr val="6699FF"/>
                </a:solidFill>
                <a:latin typeface="Trajan Pro" pitchFamily="18" charset="0"/>
                <a:ea typeface="新細明體" pitchFamily="18" charset="-120"/>
                <a:sym typeface="Wingdings" pitchFamily="2" charset="2"/>
              </a:rPr>
              <a:t>eg</a:t>
            </a:r>
            <a:r>
              <a:rPr lang="en-GB" altLang="zh-TW" sz="2700" i="1" dirty="0" smtClean="0">
                <a:solidFill>
                  <a:srgbClr val="6699FF"/>
                </a:solidFill>
                <a:latin typeface="Trajan Pro" pitchFamily="18" charset="0"/>
                <a:ea typeface="新細明體" pitchFamily="18" charset="-120"/>
                <a:sym typeface="Wingdings" pitchFamily="2" charset="2"/>
              </a:rPr>
              <a:t> 0.85</a:t>
            </a:r>
            <a:r>
              <a:rPr lang="en-GB" altLang="zh-TW" sz="2700" i="1" dirty="0" smtClean="0">
                <a:solidFill>
                  <a:srgbClr val="6699FF"/>
                </a:solidFill>
                <a:latin typeface="Trajan Pro" pitchFamily="18" charset="0"/>
                <a:ea typeface="新細明體" pitchFamily="18" charset="-120"/>
              </a:rPr>
              <a:t>) </a:t>
            </a:r>
            <a:endParaRPr lang="en-GB" altLang="zh-TW" sz="2700" i="1" baseline="-25000" dirty="0" smtClean="0">
              <a:latin typeface="Trajan Pro" pitchFamily="18" charset="0"/>
              <a:ea typeface="新細明體" pitchFamily="18" charset="-120"/>
            </a:endParaRPr>
          </a:p>
          <a:p>
            <a:pPr eaLnBrk="1" hangingPunct="1">
              <a:lnSpc>
                <a:spcPct val="90000"/>
              </a:lnSpc>
              <a:defRPr/>
            </a:pPr>
            <a:r>
              <a:rPr lang="en-GB" altLang="zh-TW" sz="2700" i="1" dirty="0" err="1" smtClean="0">
                <a:latin typeface="Trajan Pro" pitchFamily="18" charset="0"/>
                <a:ea typeface="新細明體" pitchFamily="18" charset="-120"/>
              </a:rPr>
              <a:t>quinteff</a:t>
            </a:r>
            <a:r>
              <a:rPr lang="en-GB" altLang="zh-TW" sz="2700" i="1" dirty="0" smtClean="0">
                <a:latin typeface="Trajan Pro" pitchFamily="18" charset="0"/>
                <a:ea typeface="新細明體" pitchFamily="18" charset="-120"/>
              </a:rPr>
              <a:t> </a:t>
            </a:r>
            <a:r>
              <a:rPr lang="en-GB" altLang="zh-TW" sz="2700" dirty="0" smtClean="0">
                <a:latin typeface="Trajan Pro" pitchFamily="18" charset="0"/>
                <a:ea typeface="新細明體" pitchFamily="18" charset="-120"/>
              </a:rPr>
              <a:t>= </a:t>
            </a:r>
            <a:r>
              <a:rPr lang="en-GB" altLang="zh-TW" sz="2700" i="1" dirty="0" smtClean="0">
                <a:latin typeface="Trajan Pro" pitchFamily="18" charset="0"/>
                <a:ea typeface="新細明體" pitchFamily="18" charset="-120"/>
              </a:rPr>
              <a:t>e(5u</a:t>
            </a:r>
            <a:r>
              <a:rPr lang="en-GB" altLang="zh-TW" sz="2700" i="1" baseline="-25000" dirty="0" smtClean="0">
                <a:latin typeface="Trajan Pro" pitchFamily="18" charset="0"/>
                <a:ea typeface="新細明體" pitchFamily="18" charset="-120"/>
              </a:rPr>
              <a:t>f </a:t>
            </a:r>
            <a:r>
              <a:rPr lang="en-GB" altLang="zh-TW" sz="2700" i="1" dirty="0" smtClean="0">
                <a:latin typeface="Trajan Pro" pitchFamily="18" charset="0"/>
                <a:ea typeface="新細明體" pitchFamily="18" charset="-120"/>
              </a:rPr>
              <a:t>)/5u</a:t>
            </a:r>
            <a:r>
              <a:rPr lang="en-GB" altLang="zh-TW" sz="2700" i="1" baseline="-25000" dirty="0" smtClean="0">
                <a:latin typeface="Trajan Pro" pitchFamily="18" charset="0"/>
                <a:ea typeface="新細明體" pitchFamily="18" charset="-120"/>
              </a:rPr>
              <a:t>f </a:t>
            </a:r>
            <a:r>
              <a:rPr lang="en-GB" altLang="zh-TW" sz="2700" i="1" dirty="0" smtClean="0">
                <a:solidFill>
                  <a:srgbClr val="6699FF"/>
                </a:solidFill>
                <a:latin typeface="Trajan Pro" pitchFamily="18" charset="0"/>
                <a:ea typeface="新細明體" pitchFamily="18" charset="-120"/>
                <a:sym typeface="Wingdings" pitchFamily="2" charset="2"/>
              </a:rPr>
              <a:t>(</a:t>
            </a:r>
            <a:r>
              <a:rPr lang="en-GB" altLang="zh-TW" sz="2700" i="1" dirty="0" err="1" smtClean="0">
                <a:solidFill>
                  <a:srgbClr val="6699FF"/>
                </a:solidFill>
                <a:latin typeface="Trajan Pro" pitchFamily="18" charset="0"/>
                <a:ea typeface="新細明體" pitchFamily="18" charset="-120"/>
                <a:sym typeface="Wingdings" pitchFamily="2" charset="2"/>
              </a:rPr>
              <a:t>eg</a:t>
            </a:r>
            <a:r>
              <a:rPr lang="en-GB" altLang="zh-TW" sz="2700" i="1" dirty="0" smtClean="0">
                <a:solidFill>
                  <a:srgbClr val="6699FF"/>
                </a:solidFill>
                <a:latin typeface="Trajan Pro" pitchFamily="18" charset="0"/>
                <a:ea typeface="新細明體" pitchFamily="18" charset="-120"/>
                <a:sym typeface="Wingdings" pitchFamily="2" charset="2"/>
              </a:rPr>
              <a:t> 0.68</a:t>
            </a:r>
            <a:r>
              <a:rPr lang="en-GB" altLang="zh-TW" sz="2700" i="1" dirty="0" smtClean="0">
                <a:solidFill>
                  <a:srgbClr val="6699FF"/>
                </a:solidFill>
                <a:latin typeface="Trajan Pro" pitchFamily="18" charset="0"/>
                <a:ea typeface="新細明體" pitchFamily="18" charset="-120"/>
              </a:rPr>
              <a:t>) </a:t>
            </a:r>
            <a:endParaRPr lang="en-GB" altLang="zh-TW" sz="2700" i="1" baseline="-25000" dirty="0" smtClean="0">
              <a:latin typeface="Trajan Pro" pitchFamily="18" charset="0"/>
              <a:ea typeface="新細明體" pitchFamily="18" charset="-120"/>
            </a:endParaRPr>
          </a:p>
          <a:p>
            <a:pPr eaLnBrk="1" hangingPunct="1">
              <a:lnSpc>
                <a:spcPct val="90000"/>
              </a:lnSpc>
              <a:defRPr/>
            </a:pPr>
            <a:r>
              <a:rPr lang="en-GB" altLang="zh-TW" sz="2700" dirty="0" smtClean="0">
                <a:latin typeface="Trajan Pro" pitchFamily="18" charset="0"/>
                <a:ea typeface="新細明體" pitchFamily="18" charset="-120"/>
              </a:rPr>
              <a:t>Cubic interpolation fits </a:t>
            </a:r>
            <a:r>
              <a:rPr lang="en-GB" altLang="zh-TW" sz="2700" i="1" dirty="0" smtClean="0">
                <a:latin typeface="Trajan Pro" pitchFamily="18" charset="0"/>
                <a:ea typeface="新細明體" pitchFamily="18" charset="-120"/>
              </a:rPr>
              <a:t>e(u)</a:t>
            </a:r>
            <a:r>
              <a:rPr lang="en-GB" altLang="zh-TW" sz="2700" dirty="0" smtClean="0">
                <a:latin typeface="Trajan Pro" pitchFamily="18" charset="0"/>
                <a:ea typeface="新細明體" pitchFamily="18" charset="-120"/>
              </a:rPr>
              <a:t> between the values for </a:t>
            </a:r>
            <a:r>
              <a:rPr lang="en-GB" altLang="zh-TW" sz="2700" i="1" dirty="0" err="1" smtClean="0">
                <a:latin typeface="Trajan Pro" pitchFamily="18" charset="0"/>
                <a:ea typeface="新細明體" pitchFamily="18" charset="-120"/>
              </a:rPr>
              <a:t>u</a:t>
            </a:r>
            <a:r>
              <a:rPr lang="en-GB" altLang="zh-TW" sz="2700" i="1" baseline="-25000" dirty="0" err="1" smtClean="0">
                <a:latin typeface="Trajan Pro" pitchFamily="18" charset="0"/>
                <a:ea typeface="新細明體" pitchFamily="18" charset="-120"/>
              </a:rPr>
              <a:t>f</a:t>
            </a:r>
            <a:r>
              <a:rPr lang="en-GB" altLang="zh-TW" sz="2700" i="1" dirty="0" smtClean="0">
                <a:latin typeface="Trajan Pro" pitchFamily="18" charset="0"/>
                <a:ea typeface="新細明體" pitchFamily="18" charset="-120"/>
              </a:rPr>
              <a:t> , 3u</a:t>
            </a:r>
            <a:r>
              <a:rPr lang="en-GB" altLang="zh-TW" sz="2700" i="1" baseline="-25000" dirty="0" smtClean="0">
                <a:latin typeface="Trajan Pro" pitchFamily="18" charset="0"/>
                <a:ea typeface="新細明體" pitchFamily="18" charset="-120"/>
              </a:rPr>
              <a:t>f</a:t>
            </a:r>
            <a:r>
              <a:rPr lang="en-GB" altLang="zh-TW" sz="2700" i="1" dirty="0" smtClean="0">
                <a:latin typeface="Trajan Pro" pitchFamily="18" charset="0"/>
                <a:ea typeface="新細明體" pitchFamily="18" charset="-120"/>
              </a:rPr>
              <a:t> , </a:t>
            </a:r>
            <a:r>
              <a:rPr lang="en-GB" altLang="zh-TW" sz="2700" dirty="0" smtClean="0">
                <a:latin typeface="Trajan Pro" pitchFamily="18" charset="0"/>
                <a:ea typeface="新細明體" pitchFamily="18" charset="-120"/>
              </a:rPr>
              <a:t>and </a:t>
            </a:r>
            <a:r>
              <a:rPr lang="en-GB" altLang="zh-TW" sz="2700" i="1" dirty="0" smtClean="0">
                <a:latin typeface="Trajan Pro" pitchFamily="18" charset="0"/>
                <a:ea typeface="新細明體" pitchFamily="18" charset="-120"/>
              </a:rPr>
              <a:t>5u</a:t>
            </a:r>
            <a:r>
              <a:rPr lang="en-GB" altLang="zh-TW" sz="2700" i="1" baseline="-25000" dirty="0" smtClean="0">
                <a:latin typeface="Trajan Pro" pitchFamily="18" charset="0"/>
                <a:ea typeface="新細明體" pitchFamily="18" charset="-120"/>
              </a:rPr>
              <a:t>f</a:t>
            </a:r>
            <a:r>
              <a:rPr lang="en-GB" altLang="zh-TW" sz="2700" i="1" dirty="0" smtClean="0">
                <a:latin typeface="Trajan Pro" pitchFamily="18" charset="0"/>
                <a:ea typeface="新細明體" pitchFamily="18" charset="-120"/>
              </a:rPr>
              <a:t> .</a:t>
            </a:r>
          </a:p>
        </p:txBody>
      </p:sp>
      <p:graphicFrame>
        <p:nvGraphicFramePr>
          <p:cNvPr id="1026" name="Object 6"/>
          <p:cNvGraphicFramePr>
            <a:graphicFrameLocks noChangeAspect="1"/>
          </p:cNvGraphicFramePr>
          <p:nvPr>
            <p:ph sz="half" idx="2"/>
          </p:nvPr>
        </p:nvGraphicFramePr>
        <p:xfrm>
          <a:off x="1692275" y="3511550"/>
          <a:ext cx="5257800" cy="803275"/>
        </p:xfrm>
        <a:graphic>
          <a:graphicData uri="http://schemas.openxmlformats.org/presentationml/2006/ole">
            <p:oleObj spid="_x0000_s3074" name="Equation" r:id="rId4" imgW="2577960" imgH="393480" progId="Equation.3">
              <p:embed/>
            </p:oleObj>
          </a:graphicData>
        </a:graphic>
      </p:graphicFrame>
      <p:sp>
        <p:nvSpPr>
          <p:cNvPr id="5" name="Slide Number Placeholder 4"/>
          <p:cNvSpPr>
            <a:spLocks noGrp="1"/>
          </p:cNvSpPr>
          <p:nvPr>
            <p:ph type="sldNum" sz="quarter" idx="10"/>
          </p:nvPr>
        </p:nvSpPr>
        <p:spPr/>
        <p:txBody>
          <a:bodyPr/>
          <a:lstStyle/>
          <a:p>
            <a:pPr>
              <a:defRPr/>
            </a:pPr>
            <a:fld id="{928E1222-E2E1-491E-8A31-FA4AE5B55D84}" type="slidenum">
              <a:rPr lang="en-US">
                <a:solidFill>
                  <a:srgbClr val="FFFFFF"/>
                </a:solidFill>
              </a:rPr>
              <a:pPr>
                <a:defRPr/>
              </a:pPr>
              <a:t>59</a:t>
            </a:fld>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lstStyle/>
          <a:p>
            <a:r>
              <a:rPr lang="en-GB" dirty="0" smtClean="0"/>
              <a:t>Optimal Policies</a:t>
            </a:r>
            <a:endParaRPr lang="en-GB" dirty="0"/>
          </a:p>
        </p:txBody>
      </p:sp>
      <p:sp>
        <p:nvSpPr>
          <p:cNvPr id="3" name="Content Placeholder 2"/>
          <p:cNvSpPr>
            <a:spLocks noGrp="1"/>
          </p:cNvSpPr>
          <p:nvPr>
            <p:ph idx="1"/>
          </p:nvPr>
        </p:nvSpPr>
        <p:spPr/>
        <p:txBody>
          <a:bodyPr/>
          <a:lstStyle/>
          <a:p>
            <a:endParaRPr lang="en-GB" dirty="0" smtClean="0"/>
          </a:p>
          <a:p>
            <a:pPr algn="just"/>
            <a:r>
              <a:rPr lang="en-GB" i="1" dirty="0" smtClean="0"/>
              <a:t>Gold-mining</a:t>
            </a:r>
            <a:r>
              <a:rPr lang="en-GB" dirty="0" smtClean="0"/>
              <a:t>. When </a:t>
            </a:r>
            <a:r>
              <a:rPr lang="en-GB" i="1" dirty="0" smtClean="0"/>
              <a:t>x</a:t>
            </a:r>
            <a:r>
              <a:rPr lang="en-GB" i="1" baseline="-25000" dirty="0" smtClean="0"/>
              <a:t>i</a:t>
            </a:r>
            <a:r>
              <a:rPr lang="en-GB" dirty="0" smtClean="0"/>
              <a:t> is the amount of gold remaining in mine </a:t>
            </a:r>
            <a:r>
              <a:rPr lang="en-GB" i="1" dirty="0" err="1" smtClean="0"/>
              <a:t>i</a:t>
            </a:r>
            <a:r>
              <a:rPr lang="en-GB" dirty="0" smtClean="0"/>
              <a:t>, the mine </a:t>
            </a:r>
            <a:r>
              <a:rPr lang="en-GB" i="1" dirty="0" smtClean="0"/>
              <a:t>j</a:t>
            </a:r>
            <a:r>
              <a:rPr lang="en-GB" dirty="0" smtClean="0"/>
              <a:t> selected is such that  </a:t>
            </a:r>
            <a:r>
              <a:rPr lang="en-GB" i="1" dirty="0" err="1" smtClean="0"/>
              <a:t>p</a:t>
            </a:r>
            <a:r>
              <a:rPr lang="en-GB" i="1" baseline="-25000" dirty="0" err="1" smtClean="0"/>
              <a:t>j</a:t>
            </a:r>
            <a:r>
              <a:rPr lang="en-GB" i="1" dirty="0" err="1" smtClean="0"/>
              <a:t>q</a:t>
            </a:r>
            <a:r>
              <a:rPr lang="en-GB" i="1" baseline="-25000" dirty="0" err="1" smtClean="0"/>
              <a:t>j</a:t>
            </a:r>
            <a:r>
              <a:rPr lang="en-GB" i="1" dirty="0" err="1" smtClean="0"/>
              <a:t>x</a:t>
            </a:r>
            <a:r>
              <a:rPr lang="en-GB" i="1" baseline="-25000" dirty="0" err="1" smtClean="0"/>
              <a:t>j</a:t>
            </a:r>
            <a:r>
              <a:rPr lang="en-GB" i="1" dirty="0" smtClean="0"/>
              <a:t>/(1-p</a:t>
            </a:r>
            <a:r>
              <a:rPr lang="en-GB" i="1" baseline="-25000" dirty="0" smtClean="0"/>
              <a:t>j</a:t>
            </a:r>
            <a:r>
              <a:rPr lang="en-GB" i="1" dirty="0" smtClean="0"/>
              <a:t>) = max</a:t>
            </a:r>
            <a:r>
              <a:rPr lang="en-GB" i="1" baseline="-25000" dirty="0" smtClean="0"/>
              <a:t>i</a:t>
            </a:r>
            <a:r>
              <a:rPr lang="en-GB" i="1" dirty="0" smtClean="0"/>
              <a:t>(</a:t>
            </a:r>
            <a:r>
              <a:rPr lang="en-GB" i="1" dirty="0" err="1" smtClean="0"/>
              <a:t>p</a:t>
            </a:r>
            <a:r>
              <a:rPr lang="en-GB" i="1" baseline="-25000" dirty="0" err="1" smtClean="0"/>
              <a:t>i</a:t>
            </a:r>
            <a:r>
              <a:rPr lang="en-GB" i="1" dirty="0" err="1" smtClean="0"/>
              <a:t>q</a:t>
            </a:r>
            <a:r>
              <a:rPr lang="en-GB" i="1" baseline="-25000" dirty="0" err="1" smtClean="0"/>
              <a:t>i</a:t>
            </a:r>
            <a:r>
              <a:rPr lang="en-GB" i="1" dirty="0" err="1" smtClean="0"/>
              <a:t>x</a:t>
            </a:r>
            <a:r>
              <a:rPr lang="en-GB" i="1" baseline="-25000" dirty="0" err="1" smtClean="0"/>
              <a:t>i</a:t>
            </a:r>
            <a:r>
              <a:rPr lang="en-GB" i="1" dirty="0" smtClean="0"/>
              <a:t>/(1-p</a:t>
            </a:r>
            <a:r>
              <a:rPr lang="en-GB" i="1" baseline="-25000" dirty="0" smtClean="0"/>
              <a:t>i</a:t>
            </a:r>
            <a:r>
              <a:rPr lang="en-GB" i="1" dirty="0" smtClean="0"/>
              <a:t>)).</a:t>
            </a:r>
          </a:p>
          <a:p>
            <a:pPr algn="just">
              <a:buNone/>
            </a:pPr>
            <a:endParaRPr lang="en-GB" i="1" dirty="0" smtClean="0"/>
          </a:p>
          <a:p>
            <a:pPr algn="just"/>
            <a:r>
              <a:rPr lang="en-GB" i="1" dirty="0" smtClean="0"/>
              <a:t>Search</a:t>
            </a:r>
            <a:r>
              <a:rPr lang="en-GB" dirty="0" smtClean="0"/>
              <a:t>. If box </a:t>
            </a:r>
            <a:r>
              <a:rPr lang="en-GB" i="1" dirty="0" smtClean="0"/>
              <a:t>j</a:t>
            </a:r>
            <a:r>
              <a:rPr lang="en-GB" dirty="0" smtClean="0"/>
              <a:t> is searched under an optimal policy then </a:t>
            </a:r>
            <a:r>
              <a:rPr lang="en-GB" i="1" dirty="0" err="1" smtClean="0"/>
              <a:t>p</a:t>
            </a:r>
            <a:r>
              <a:rPr lang="en-GB" i="1" baseline="-25000" dirty="0" err="1" smtClean="0"/>
              <a:t>j</a:t>
            </a:r>
            <a:r>
              <a:rPr lang="en-GB" i="1" dirty="0" err="1" smtClean="0"/>
              <a:t>q</a:t>
            </a:r>
            <a:r>
              <a:rPr lang="en-GB" i="1" baseline="-25000" dirty="0" err="1" smtClean="0"/>
              <a:t>j</a:t>
            </a:r>
            <a:r>
              <a:rPr lang="en-GB" i="1" dirty="0" smtClean="0"/>
              <a:t>/</a:t>
            </a:r>
            <a:r>
              <a:rPr lang="en-GB" i="1" dirty="0" err="1" smtClean="0"/>
              <a:t>c</a:t>
            </a:r>
            <a:r>
              <a:rPr lang="en-GB" i="1" baseline="-25000" dirty="0" err="1" smtClean="0"/>
              <a:t>j</a:t>
            </a:r>
            <a:r>
              <a:rPr lang="en-GB" i="1" dirty="0" smtClean="0"/>
              <a:t> = max</a:t>
            </a:r>
            <a:r>
              <a:rPr lang="en-GB" i="1" baseline="-25000" dirty="0" smtClean="0"/>
              <a:t>i</a:t>
            </a:r>
            <a:r>
              <a:rPr lang="en-GB" i="1" dirty="0" smtClean="0"/>
              <a:t>(</a:t>
            </a:r>
            <a:r>
              <a:rPr lang="en-GB" i="1" dirty="0" err="1" smtClean="0"/>
              <a:t>p</a:t>
            </a:r>
            <a:r>
              <a:rPr lang="en-GB" i="1" baseline="-25000" dirty="0" err="1" smtClean="0"/>
              <a:t>i</a:t>
            </a:r>
            <a:r>
              <a:rPr lang="en-GB" i="1" dirty="0" err="1" smtClean="0"/>
              <a:t>q</a:t>
            </a:r>
            <a:r>
              <a:rPr lang="en-GB" i="1" baseline="-25000" dirty="0" err="1" smtClean="0"/>
              <a:t>i</a:t>
            </a:r>
            <a:r>
              <a:rPr lang="en-GB" i="1" dirty="0" smtClean="0"/>
              <a:t>/</a:t>
            </a:r>
            <a:r>
              <a:rPr lang="en-GB" i="1" dirty="0" err="1" smtClean="0"/>
              <a:t>c</a:t>
            </a:r>
            <a:r>
              <a:rPr lang="en-GB" i="1" baseline="-25000" dirty="0" err="1" smtClean="0"/>
              <a:t>i</a:t>
            </a:r>
            <a:r>
              <a:rPr lang="en-GB" dirty="0" smtClean="0"/>
              <a:t>). </a:t>
            </a:r>
          </a:p>
          <a:p>
            <a:endParaRPr lang="en-GB" i="1" dirty="0" smtClean="0"/>
          </a:p>
          <a:p>
            <a:endParaRPr lang="en-GB" i="1" dirty="0" smtClean="0"/>
          </a:p>
          <a:p>
            <a:pPr>
              <a:buNone/>
            </a:pPr>
            <a:endParaRPr lang="en-GB"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 name="Slide Number Placeholder 1"/>
          <p:cNvSpPr>
            <a:spLocks noGrp="1"/>
          </p:cNvSpPr>
          <p:nvPr>
            <p:ph type="sldNum" sz="quarter" idx="10"/>
          </p:nvPr>
        </p:nvSpPr>
        <p:spPr/>
        <p:txBody>
          <a:bodyPr/>
          <a:lstStyle/>
          <a:p>
            <a:pPr>
              <a:defRPr/>
            </a:pPr>
            <a:fld id="{F5EE1509-5649-444A-99DF-151D5A9B99CE}" type="slidenum">
              <a:rPr lang="en-US">
                <a:solidFill>
                  <a:srgbClr val="FFFFFF"/>
                </a:solidFill>
              </a:rPr>
              <a:pPr>
                <a:defRPr/>
              </a:pPr>
              <a:t>60</a:t>
            </a:fld>
            <a:endParaRPr lang="en-US">
              <a:solidFill>
                <a:srgbClr val="FFFFFF"/>
              </a:solidFill>
            </a:endParaRPr>
          </a:p>
        </p:txBody>
      </p:sp>
      <p:sp>
        <p:nvSpPr>
          <p:cNvPr id="686083" name="Rectangle 17"/>
          <p:cNvSpPr>
            <a:spLocks noGrp="1" noChangeArrowheads="1"/>
          </p:cNvSpPr>
          <p:nvPr>
            <p:ph type="title" idx="4294967295"/>
          </p:nvPr>
        </p:nvSpPr>
        <p:spPr>
          <a:xfrm>
            <a:off x="457200" y="395288"/>
            <a:ext cx="8180388" cy="1022350"/>
          </a:xfrm>
        </p:spPr>
        <p:txBody>
          <a:bodyPr anchor="b"/>
          <a:lstStyle/>
          <a:p>
            <a:pPr eaLnBrk="1" hangingPunct="1">
              <a:defRPr/>
            </a:pPr>
            <a:r>
              <a:rPr lang="en-GB" altLang="zh-TW" b="1" smtClean="0">
                <a:solidFill>
                  <a:srgbClr val="003366"/>
                </a:solidFill>
                <a:latin typeface="Trajan Pro" pitchFamily="18" charset="0"/>
                <a:ea typeface="新細明體" pitchFamily="18" charset="-120"/>
              </a:rPr>
              <a:t>Plot of Effectiveness Function</a:t>
            </a:r>
          </a:p>
        </p:txBody>
      </p:sp>
      <p:grpSp>
        <p:nvGrpSpPr>
          <p:cNvPr id="2" name="Group 5"/>
          <p:cNvGrpSpPr>
            <a:grpSpLocks noChangeAspect="1"/>
          </p:cNvGrpSpPr>
          <p:nvPr/>
        </p:nvGrpSpPr>
        <p:grpSpPr bwMode="auto">
          <a:xfrm>
            <a:off x="2339975" y="1628775"/>
            <a:ext cx="4692650" cy="4895850"/>
            <a:chOff x="1474" y="1026"/>
            <a:chExt cx="2956" cy="3084"/>
          </a:xfrm>
        </p:grpSpPr>
        <p:sp>
          <p:nvSpPr>
            <p:cNvPr id="28677" name="AutoShape 4"/>
            <p:cNvSpPr>
              <a:spLocks noChangeAspect="1" noChangeArrowheads="1" noTextEdit="1"/>
            </p:cNvSpPr>
            <p:nvPr/>
          </p:nvSpPr>
          <p:spPr bwMode="auto">
            <a:xfrm>
              <a:off x="1474" y="1026"/>
              <a:ext cx="2956" cy="3084"/>
            </a:xfrm>
            <a:prstGeom prst="rect">
              <a:avLst/>
            </a:prstGeom>
            <a:noFill/>
            <a:ln w="9525">
              <a:noFill/>
              <a:miter lim="800000"/>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grpSp>
          <p:nvGrpSpPr>
            <p:cNvPr id="3" name="Group 206"/>
            <p:cNvGrpSpPr>
              <a:grpSpLocks/>
            </p:cNvGrpSpPr>
            <p:nvPr/>
          </p:nvGrpSpPr>
          <p:grpSpPr bwMode="auto">
            <a:xfrm>
              <a:off x="1498" y="1050"/>
              <a:ext cx="2903" cy="3036"/>
              <a:chOff x="1498" y="1050"/>
              <a:chExt cx="2903" cy="3036"/>
            </a:xfrm>
          </p:grpSpPr>
          <p:sp>
            <p:nvSpPr>
              <p:cNvPr id="28853" name="Rectangle 6"/>
              <p:cNvSpPr>
                <a:spLocks noChangeArrowheads="1"/>
              </p:cNvSpPr>
              <p:nvPr/>
            </p:nvSpPr>
            <p:spPr bwMode="auto">
              <a:xfrm>
                <a:off x="1498" y="1050"/>
                <a:ext cx="2903" cy="3036"/>
              </a:xfrm>
              <a:prstGeom prst="rect">
                <a:avLst/>
              </a:prstGeom>
              <a:solidFill>
                <a:srgbClr val="FFFFFF"/>
              </a:solidFill>
              <a:ln w="7938">
                <a:solidFill>
                  <a:srgbClr val="000000"/>
                </a:solid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54" name="Rectangle 7"/>
              <p:cNvSpPr>
                <a:spLocks noChangeArrowheads="1"/>
              </p:cNvSpPr>
              <p:nvPr/>
            </p:nvSpPr>
            <p:spPr bwMode="auto">
              <a:xfrm>
                <a:off x="1822" y="1422"/>
                <a:ext cx="2322" cy="2273"/>
              </a:xfrm>
              <a:prstGeom prst="rect">
                <a:avLst/>
              </a:prstGeom>
              <a:solidFill>
                <a:srgbClr val="C0C0C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55" name="Line 8"/>
              <p:cNvSpPr>
                <a:spLocks noChangeShapeType="1"/>
              </p:cNvSpPr>
              <p:nvPr/>
            </p:nvSpPr>
            <p:spPr bwMode="auto">
              <a:xfrm>
                <a:off x="1822" y="3371"/>
                <a:ext cx="2322"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56" name="Line 9"/>
              <p:cNvSpPr>
                <a:spLocks noChangeShapeType="1"/>
              </p:cNvSpPr>
              <p:nvPr/>
            </p:nvSpPr>
            <p:spPr bwMode="auto">
              <a:xfrm>
                <a:off x="1822" y="3047"/>
                <a:ext cx="2322"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57" name="Line 10"/>
              <p:cNvSpPr>
                <a:spLocks noChangeShapeType="1"/>
              </p:cNvSpPr>
              <p:nvPr/>
            </p:nvSpPr>
            <p:spPr bwMode="auto">
              <a:xfrm>
                <a:off x="1822" y="2723"/>
                <a:ext cx="2322"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58" name="Line 11"/>
              <p:cNvSpPr>
                <a:spLocks noChangeShapeType="1"/>
              </p:cNvSpPr>
              <p:nvPr/>
            </p:nvSpPr>
            <p:spPr bwMode="auto">
              <a:xfrm>
                <a:off x="1822" y="2394"/>
                <a:ext cx="2322"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59" name="Line 12"/>
              <p:cNvSpPr>
                <a:spLocks noChangeShapeType="1"/>
              </p:cNvSpPr>
              <p:nvPr/>
            </p:nvSpPr>
            <p:spPr bwMode="auto">
              <a:xfrm>
                <a:off x="1822" y="2070"/>
                <a:ext cx="2322"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0" name="Line 13"/>
              <p:cNvSpPr>
                <a:spLocks noChangeShapeType="1"/>
              </p:cNvSpPr>
              <p:nvPr/>
            </p:nvSpPr>
            <p:spPr bwMode="auto">
              <a:xfrm>
                <a:off x="1822" y="1746"/>
                <a:ext cx="2322"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1" name="Line 14"/>
              <p:cNvSpPr>
                <a:spLocks noChangeShapeType="1"/>
              </p:cNvSpPr>
              <p:nvPr/>
            </p:nvSpPr>
            <p:spPr bwMode="auto">
              <a:xfrm>
                <a:off x="1822" y="1422"/>
                <a:ext cx="2322"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2" name="Rectangle 15"/>
              <p:cNvSpPr>
                <a:spLocks noChangeArrowheads="1"/>
              </p:cNvSpPr>
              <p:nvPr/>
            </p:nvSpPr>
            <p:spPr bwMode="auto">
              <a:xfrm>
                <a:off x="1822" y="1422"/>
                <a:ext cx="2322" cy="2273"/>
              </a:xfrm>
              <a:prstGeom prst="rect">
                <a:avLst/>
              </a:prstGeom>
              <a:noFill/>
              <a:ln w="7938">
                <a:solidFill>
                  <a:srgbClr val="808080"/>
                </a:solid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63" name="Line 16"/>
              <p:cNvSpPr>
                <a:spLocks noChangeShapeType="1"/>
              </p:cNvSpPr>
              <p:nvPr/>
            </p:nvSpPr>
            <p:spPr bwMode="auto">
              <a:xfrm>
                <a:off x="1822" y="1422"/>
                <a:ext cx="0" cy="2273"/>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4" name="Line 17"/>
              <p:cNvSpPr>
                <a:spLocks noChangeShapeType="1"/>
              </p:cNvSpPr>
              <p:nvPr/>
            </p:nvSpPr>
            <p:spPr bwMode="auto">
              <a:xfrm>
                <a:off x="1798" y="3695"/>
                <a:ext cx="24"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5" name="Line 18"/>
              <p:cNvSpPr>
                <a:spLocks noChangeShapeType="1"/>
              </p:cNvSpPr>
              <p:nvPr/>
            </p:nvSpPr>
            <p:spPr bwMode="auto">
              <a:xfrm>
                <a:off x="1798" y="3371"/>
                <a:ext cx="24"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6" name="Line 19"/>
              <p:cNvSpPr>
                <a:spLocks noChangeShapeType="1"/>
              </p:cNvSpPr>
              <p:nvPr/>
            </p:nvSpPr>
            <p:spPr bwMode="auto">
              <a:xfrm>
                <a:off x="1798" y="3047"/>
                <a:ext cx="24"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7" name="Line 20"/>
              <p:cNvSpPr>
                <a:spLocks noChangeShapeType="1"/>
              </p:cNvSpPr>
              <p:nvPr/>
            </p:nvSpPr>
            <p:spPr bwMode="auto">
              <a:xfrm>
                <a:off x="1798" y="2723"/>
                <a:ext cx="24"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8" name="Line 21"/>
              <p:cNvSpPr>
                <a:spLocks noChangeShapeType="1"/>
              </p:cNvSpPr>
              <p:nvPr/>
            </p:nvSpPr>
            <p:spPr bwMode="auto">
              <a:xfrm>
                <a:off x="1798" y="2394"/>
                <a:ext cx="24"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69" name="Line 22"/>
              <p:cNvSpPr>
                <a:spLocks noChangeShapeType="1"/>
              </p:cNvSpPr>
              <p:nvPr/>
            </p:nvSpPr>
            <p:spPr bwMode="auto">
              <a:xfrm>
                <a:off x="1798" y="2070"/>
                <a:ext cx="24"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0" name="Line 23"/>
              <p:cNvSpPr>
                <a:spLocks noChangeShapeType="1"/>
              </p:cNvSpPr>
              <p:nvPr/>
            </p:nvSpPr>
            <p:spPr bwMode="auto">
              <a:xfrm>
                <a:off x="1798" y="1746"/>
                <a:ext cx="24"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1" name="Line 24"/>
              <p:cNvSpPr>
                <a:spLocks noChangeShapeType="1"/>
              </p:cNvSpPr>
              <p:nvPr/>
            </p:nvSpPr>
            <p:spPr bwMode="auto">
              <a:xfrm>
                <a:off x="1798" y="1422"/>
                <a:ext cx="24"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2" name="Line 25"/>
              <p:cNvSpPr>
                <a:spLocks noChangeShapeType="1"/>
              </p:cNvSpPr>
              <p:nvPr/>
            </p:nvSpPr>
            <p:spPr bwMode="auto">
              <a:xfrm>
                <a:off x="1822" y="3695"/>
                <a:ext cx="2322" cy="0"/>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3" name="Line 26"/>
              <p:cNvSpPr>
                <a:spLocks noChangeShapeType="1"/>
              </p:cNvSpPr>
              <p:nvPr/>
            </p:nvSpPr>
            <p:spPr bwMode="auto">
              <a:xfrm flipV="1">
                <a:off x="1822"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4" name="Line 27"/>
              <p:cNvSpPr>
                <a:spLocks noChangeShapeType="1"/>
              </p:cNvSpPr>
              <p:nvPr/>
            </p:nvSpPr>
            <p:spPr bwMode="auto">
              <a:xfrm flipV="1">
                <a:off x="1965"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5" name="Line 28"/>
              <p:cNvSpPr>
                <a:spLocks noChangeShapeType="1"/>
              </p:cNvSpPr>
              <p:nvPr/>
            </p:nvSpPr>
            <p:spPr bwMode="auto">
              <a:xfrm flipV="1">
                <a:off x="2113"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6" name="Line 29"/>
              <p:cNvSpPr>
                <a:spLocks noChangeShapeType="1"/>
              </p:cNvSpPr>
              <p:nvPr/>
            </p:nvSpPr>
            <p:spPr bwMode="auto">
              <a:xfrm flipV="1">
                <a:off x="2256"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7" name="Line 30"/>
              <p:cNvSpPr>
                <a:spLocks noChangeShapeType="1"/>
              </p:cNvSpPr>
              <p:nvPr/>
            </p:nvSpPr>
            <p:spPr bwMode="auto">
              <a:xfrm flipV="1">
                <a:off x="2404"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8" name="Line 31"/>
              <p:cNvSpPr>
                <a:spLocks noChangeShapeType="1"/>
              </p:cNvSpPr>
              <p:nvPr/>
            </p:nvSpPr>
            <p:spPr bwMode="auto">
              <a:xfrm flipV="1">
                <a:off x="2547"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79" name="Line 32"/>
              <p:cNvSpPr>
                <a:spLocks noChangeShapeType="1"/>
              </p:cNvSpPr>
              <p:nvPr/>
            </p:nvSpPr>
            <p:spPr bwMode="auto">
              <a:xfrm flipV="1">
                <a:off x="2695"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0" name="Line 33"/>
              <p:cNvSpPr>
                <a:spLocks noChangeShapeType="1"/>
              </p:cNvSpPr>
              <p:nvPr/>
            </p:nvSpPr>
            <p:spPr bwMode="auto">
              <a:xfrm flipV="1">
                <a:off x="2838"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1" name="Line 34"/>
              <p:cNvSpPr>
                <a:spLocks noChangeShapeType="1"/>
              </p:cNvSpPr>
              <p:nvPr/>
            </p:nvSpPr>
            <p:spPr bwMode="auto">
              <a:xfrm flipV="1">
                <a:off x="2985"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2" name="Line 35"/>
              <p:cNvSpPr>
                <a:spLocks noChangeShapeType="1"/>
              </p:cNvSpPr>
              <p:nvPr/>
            </p:nvSpPr>
            <p:spPr bwMode="auto">
              <a:xfrm flipV="1">
                <a:off x="3128"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3" name="Line 36"/>
              <p:cNvSpPr>
                <a:spLocks noChangeShapeType="1"/>
              </p:cNvSpPr>
              <p:nvPr/>
            </p:nvSpPr>
            <p:spPr bwMode="auto">
              <a:xfrm flipV="1">
                <a:off x="3271"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4" name="Line 37"/>
              <p:cNvSpPr>
                <a:spLocks noChangeShapeType="1"/>
              </p:cNvSpPr>
              <p:nvPr/>
            </p:nvSpPr>
            <p:spPr bwMode="auto">
              <a:xfrm flipV="1">
                <a:off x="3419"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5" name="Line 38"/>
              <p:cNvSpPr>
                <a:spLocks noChangeShapeType="1"/>
              </p:cNvSpPr>
              <p:nvPr/>
            </p:nvSpPr>
            <p:spPr bwMode="auto">
              <a:xfrm flipV="1">
                <a:off x="3562"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6" name="Line 39"/>
              <p:cNvSpPr>
                <a:spLocks noChangeShapeType="1"/>
              </p:cNvSpPr>
              <p:nvPr/>
            </p:nvSpPr>
            <p:spPr bwMode="auto">
              <a:xfrm flipV="1">
                <a:off x="3710"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7" name="Line 40"/>
              <p:cNvSpPr>
                <a:spLocks noChangeShapeType="1"/>
              </p:cNvSpPr>
              <p:nvPr/>
            </p:nvSpPr>
            <p:spPr bwMode="auto">
              <a:xfrm flipV="1">
                <a:off x="3853"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8" name="Line 41"/>
              <p:cNvSpPr>
                <a:spLocks noChangeShapeType="1"/>
              </p:cNvSpPr>
              <p:nvPr/>
            </p:nvSpPr>
            <p:spPr bwMode="auto">
              <a:xfrm flipV="1">
                <a:off x="4001"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89" name="Line 42"/>
              <p:cNvSpPr>
                <a:spLocks noChangeShapeType="1"/>
              </p:cNvSpPr>
              <p:nvPr/>
            </p:nvSpPr>
            <p:spPr bwMode="auto">
              <a:xfrm flipV="1">
                <a:off x="4144" y="3695"/>
                <a:ext cx="0" cy="24"/>
              </a:xfrm>
              <a:prstGeom prst="line">
                <a:avLst/>
              </a:prstGeom>
              <a:noFill/>
              <a:ln w="0">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0" name="Freeform 43"/>
              <p:cNvSpPr>
                <a:spLocks/>
              </p:cNvSpPr>
              <p:nvPr/>
            </p:nvSpPr>
            <p:spPr bwMode="auto">
              <a:xfrm>
                <a:off x="1822" y="1784"/>
                <a:ext cx="2322" cy="1911"/>
              </a:xfrm>
              <a:custGeom>
                <a:avLst/>
                <a:gdLst>
                  <a:gd name="T0" fmla="*/ 29 w 487"/>
                  <a:gd name="T1" fmla="*/ 1878 h 401"/>
                  <a:gd name="T2" fmla="*/ 86 w 487"/>
                  <a:gd name="T3" fmla="*/ 1816 h 401"/>
                  <a:gd name="T4" fmla="*/ 143 w 487"/>
                  <a:gd name="T5" fmla="*/ 1749 h 401"/>
                  <a:gd name="T6" fmla="*/ 205 w 487"/>
                  <a:gd name="T7" fmla="*/ 1682 h 401"/>
                  <a:gd name="T8" fmla="*/ 262 w 487"/>
                  <a:gd name="T9" fmla="*/ 1620 h 401"/>
                  <a:gd name="T10" fmla="*/ 319 w 487"/>
                  <a:gd name="T11" fmla="*/ 1554 h 401"/>
                  <a:gd name="T12" fmla="*/ 377 w 487"/>
                  <a:gd name="T13" fmla="*/ 1487 h 401"/>
                  <a:gd name="T14" fmla="*/ 434 w 487"/>
                  <a:gd name="T15" fmla="*/ 1425 h 401"/>
                  <a:gd name="T16" fmla="*/ 491 w 487"/>
                  <a:gd name="T17" fmla="*/ 1358 h 401"/>
                  <a:gd name="T18" fmla="*/ 553 w 487"/>
                  <a:gd name="T19" fmla="*/ 1296 h 401"/>
                  <a:gd name="T20" fmla="*/ 610 w 487"/>
                  <a:gd name="T21" fmla="*/ 1234 h 401"/>
                  <a:gd name="T22" fmla="*/ 668 w 487"/>
                  <a:gd name="T23" fmla="*/ 1172 h 401"/>
                  <a:gd name="T24" fmla="*/ 725 w 487"/>
                  <a:gd name="T25" fmla="*/ 1115 h 401"/>
                  <a:gd name="T26" fmla="*/ 782 w 487"/>
                  <a:gd name="T27" fmla="*/ 1058 h 401"/>
                  <a:gd name="T28" fmla="*/ 844 w 487"/>
                  <a:gd name="T29" fmla="*/ 1001 h 401"/>
                  <a:gd name="T30" fmla="*/ 901 w 487"/>
                  <a:gd name="T31" fmla="*/ 944 h 401"/>
                  <a:gd name="T32" fmla="*/ 958 w 487"/>
                  <a:gd name="T33" fmla="*/ 891 h 401"/>
                  <a:gd name="T34" fmla="*/ 1016 w 487"/>
                  <a:gd name="T35" fmla="*/ 839 h 401"/>
                  <a:gd name="T36" fmla="*/ 1073 w 487"/>
                  <a:gd name="T37" fmla="*/ 786 h 401"/>
                  <a:gd name="T38" fmla="*/ 1130 w 487"/>
                  <a:gd name="T39" fmla="*/ 739 h 401"/>
                  <a:gd name="T40" fmla="*/ 1192 w 487"/>
                  <a:gd name="T41" fmla="*/ 691 h 401"/>
                  <a:gd name="T42" fmla="*/ 1249 w 487"/>
                  <a:gd name="T43" fmla="*/ 643 h 401"/>
                  <a:gd name="T44" fmla="*/ 1306 w 487"/>
                  <a:gd name="T45" fmla="*/ 596 h 401"/>
                  <a:gd name="T46" fmla="*/ 1364 w 487"/>
                  <a:gd name="T47" fmla="*/ 553 h 401"/>
                  <a:gd name="T48" fmla="*/ 1421 w 487"/>
                  <a:gd name="T49" fmla="*/ 505 h 401"/>
                  <a:gd name="T50" fmla="*/ 1478 w 487"/>
                  <a:gd name="T51" fmla="*/ 467 h 401"/>
                  <a:gd name="T52" fmla="*/ 1540 w 487"/>
                  <a:gd name="T53" fmla="*/ 424 h 401"/>
                  <a:gd name="T54" fmla="*/ 1597 w 487"/>
                  <a:gd name="T55" fmla="*/ 386 h 401"/>
                  <a:gd name="T56" fmla="*/ 1654 w 487"/>
                  <a:gd name="T57" fmla="*/ 348 h 401"/>
                  <a:gd name="T58" fmla="*/ 1712 w 487"/>
                  <a:gd name="T59" fmla="*/ 310 h 401"/>
                  <a:gd name="T60" fmla="*/ 1769 w 487"/>
                  <a:gd name="T61" fmla="*/ 272 h 401"/>
                  <a:gd name="T62" fmla="*/ 1831 w 487"/>
                  <a:gd name="T63" fmla="*/ 238 h 401"/>
                  <a:gd name="T64" fmla="*/ 1888 w 487"/>
                  <a:gd name="T65" fmla="*/ 205 h 401"/>
                  <a:gd name="T66" fmla="*/ 1945 w 487"/>
                  <a:gd name="T67" fmla="*/ 176 h 401"/>
                  <a:gd name="T68" fmla="*/ 2003 w 487"/>
                  <a:gd name="T69" fmla="*/ 143 h 401"/>
                  <a:gd name="T70" fmla="*/ 2060 w 487"/>
                  <a:gd name="T71" fmla="*/ 114 h 401"/>
                  <a:gd name="T72" fmla="*/ 2117 w 487"/>
                  <a:gd name="T73" fmla="*/ 86 h 401"/>
                  <a:gd name="T74" fmla="*/ 2179 w 487"/>
                  <a:gd name="T75" fmla="*/ 62 h 401"/>
                  <a:gd name="T76" fmla="*/ 2236 w 487"/>
                  <a:gd name="T77" fmla="*/ 33 h 401"/>
                  <a:gd name="T78" fmla="*/ 2293 w 487"/>
                  <a:gd name="T79" fmla="*/ 10 h 4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7"/>
                  <a:gd name="T121" fmla="*/ 0 h 401"/>
                  <a:gd name="T122" fmla="*/ 487 w 487"/>
                  <a:gd name="T123" fmla="*/ 401 h 4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7" h="401">
                    <a:moveTo>
                      <a:pt x="0" y="401"/>
                    </a:moveTo>
                    <a:lnTo>
                      <a:pt x="6" y="394"/>
                    </a:lnTo>
                    <a:lnTo>
                      <a:pt x="12" y="387"/>
                    </a:lnTo>
                    <a:lnTo>
                      <a:pt x="18" y="381"/>
                    </a:lnTo>
                    <a:lnTo>
                      <a:pt x="24" y="374"/>
                    </a:lnTo>
                    <a:lnTo>
                      <a:pt x="30" y="367"/>
                    </a:lnTo>
                    <a:lnTo>
                      <a:pt x="37" y="360"/>
                    </a:lnTo>
                    <a:lnTo>
                      <a:pt x="43" y="353"/>
                    </a:lnTo>
                    <a:lnTo>
                      <a:pt x="49" y="346"/>
                    </a:lnTo>
                    <a:lnTo>
                      <a:pt x="55" y="340"/>
                    </a:lnTo>
                    <a:lnTo>
                      <a:pt x="61" y="333"/>
                    </a:lnTo>
                    <a:lnTo>
                      <a:pt x="67" y="326"/>
                    </a:lnTo>
                    <a:lnTo>
                      <a:pt x="73" y="319"/>
                    </a:lnTo>
                    <a:lnTo>
                      <a:pt x="79" y="312"/>
                    </a:lnTo>
                    <a:lnTo>
                      <a:pt x="85" y="306"/>
                    </a:lnTo>
                    <a:lnTo>
                      <a:pt x="91" y="299"/>
                    </a:lnTo>
                    <a:lnTo>
                      <a:pt x="97" y="292"/>
                    </a:lnTo>
                    <a:lnTo>
                      <a:pt x="103" y="285"/>
                    </a:lnTo>
                    <a:lnTo>
                      <a:pt x="110" y="279"/>
                    </a:lnTo>
                    <a:lnTo>
                      <a:pt x="116" y="272"/>
                    </a:lnTo>
                    <a:lnTo>
                      <a:pt x="122" y="266"/>
                    </a:lnTo>
                    <a:lnTo>
                      <a:pt x="128" y="259"/>
                    </a:lnTo>
                    <a:lnTo>
                      <a:pt x="134" y="253"/>
                    </a:lnTo>
                    <a:lnTo>
                      <a:pt x="140" y="246"/>
                    </a:lnTo>
                    <a:lnTo>
                      <a:pt x="146" y="240"/>
                    </a:lnTo>
                    <a:lnTo>
                      <a:pt x="152" y="234"/>
                    </a:lnTo>
                    <a:lnTo>
                      <a:pt x="158" y="228"/>
                    </a:lnTo>
                    <a:lnTo>
                      <a:pt x="164" y="222"/>
                    </a:lnTo>
                    <a:lnTo>
                      <a:pt x="170" y="216"/>
                    </a:lnTo>
                    <a:lnTo>
                      <a:pt x="177" y="210"/>
                    </a:lnTo>
                    <a:lnTo>
                      <a:pt x="183" y="204"/>
                    </a:lnTo>
                    <a:lnTo>
                      <a:pt x="189" y="198"/>
                    </a:lnTo>
                    <a:lnTo>
                      <a:pt x="195" y="193"/>
                    </a:lnTo>
                    <a:lnTo>
                      <a:pt x="201" y="187"/>
                    </a:lnTo>
                    <a:lnTo>
                      <a:pt x="207" y="182"/>
                    </a:lnTo>
                    <a:lnTo>
                      <a:pt x="213" y="176"/>
                    </a:lnTo>
                    <a:lnTo>
                      <a:pt x="219" y="171"/>
                    </a:lnTo>
                    <a:lnTo>
                      <a:pt x="225" y="165"/>
                    </a:lnTo>
                    <a:lnTo>
                      <a:pt x="231" y="160"/>
                    </a:lnTo>
                    <a:lnTo>
                      <a:pt x="237" y="155"/>
                    </a:lnTo>
                    <a:lnTo>
                      <a:pt x="244" y="150"/>
                    </a:lnTo>
                    <a:lnTo>
                      <a:pt x="250" y="145"/>
                    </a:lnTo>
                    <a:lnTo>
                      <a:pt x="256" y="140"/>
                    </a:lnTo>
                    <a:lnTo>
                      <a:pt x="262" y="135"/>
                    </a:lnTo>
                    <a:lnTo>
                      <a:pt x="268" y="130"/>
                    </a:lnTo>
                    <a:lnTo>
                      <a:pt x="274" y="125"/>
                    </a:lnTo>
                    <a:lnTo>
                      <a:pt x="280" y="120"/>
                    </a:lnTo>
                    <a:lnTo>
                      <a:pt x="286" y="116"/>
                    </a:lnTo>
                    <a:lnTo>
                      <a:pt x="292" y="111"/>
                    </a:lnTo>
                    <a:lnTo>
                      <a:pt x="298" y="106"/>
                    </a:lnTo>
                    <a:lnTo>
                      <a:pt x="304" y="102"/>
                    </a:lnTo>
                    <a:lnTo>
                      <a:pt x="310" y="98"/>
                    </a:lnTo>
                    <a:lnTo>
                      <a:pt x="317" y="93"/>
                    </a:lnTo>
                    <a:lnTo>
                      <a:pt x="323" y="89"/>
                    </a:lnTo>
                    <a:lnTo>
                      <a:pt x="329" y="85"/>
                    </a:lnTo>
                    <a:lnTo>
                      <a:pt x="335" y="81"/>
                    </a:lnTo>
                    <a:lnTo>
                      <a:pt x="341" y="77"/>
                    </a:lnTo>
                    <a:lnTo>
                      <a:pt x="347" y="73"/>
                    </a:lnTo>
                    <a:lnTo>
                      <a:pt x="353" y="69"/>
                    </a:lnTo>
                    <a:lnTo>
                      <a:pt x="359" y="65"/>
                    </a:lnTo>
                    <a:lnTo>
                      <a:pt x="365" y="61"/>
                    </a:lnTo>
                    <a:lnTo>
                      <a:pt x="371" y="57"/>
                    </a:lnTo>
                    <a:lnTo>
                      <a:pt x="377" y="54"/>
                    </a:lnTo>
                    <a:lnTo>
                      <a:pt x="384" y="50"/>
                    </a:lnTo>
                    <a:lnTo>
                      <a:pt x="390" y="47"/>
                    </a:lnTo>
                    <a:lnTo>
                      <a:pt x="396" y="43"/>
                    </a:lnTo>
                    <a:lnTo>
                      <a:pt x="402" y="40"/>
                    </a:lnTo>
                    <a:lnTo>
                      <a:pt x="408" y="37"/>
                    </a:lnTo>
                    <a:lnTo>
                      <a:pt x="414" y="33"/>
                    </a:lnTo>
                    <a:lnTo>
                      <a:pt x="420" y="30"/>
                    </a:lnTo>
                    <a:lnTo>
                      <a:pt x="426" y="27"/>
                    </a:lnTo>
                    <a:lnTo>
                      <a:pt x="432" y="24"/>
                    </a:lnTo>
                    <a:lnTo>
                      <a:pt x="438" y="21"/>
                    </a:lnTo>
                    <a:lnTo>
                      <a:pt x="444" y="18"/>
                    </a:lnTo>
                    <a:lnTo>
                      <a:pt x="450" y="15"/>
                    </a:lnTo>
                    <a:lnTo>
                      <a:pt x="457" y="13"/>
                    </a:lnTo>
                    <a:lnTo>
                      <a:pt x="463" y="10"/>
                    </a:lnTo>
                    <a:lnTo>
                      <a:pt x="469" y="7"/>
                    </a:lnTo>
                    <a:lnTo>
                      <a:pt x="475" y="5"/>
                    </a:lnTo>
                    <a:lnTo>
                      <a:pt x="481" y="2"/>
                    </a:lnTo>
                    <a:lnTo>
                      <a:pt x="487" y="0"/>
                    </a:lnTo>
                  </a:path>
                </a:pathLst>
              </a:custGeom>
              <a:noFill/>
              <a:ln w="7938">
                <a:solidFill>
                  <a:srgbClr val="000000"/>
                </a:solidFill>
                <a:prstDash val="solid"/>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1" name="Freeform 44"/>
              <p:cNvSpPr>
                <a:spLocks/>
              </p:cNvSpPr>
              <p:nvPr/>
            </p:nvSpPr>
            <p:spPr bwMode="auto">
              <a:xfrm>
                <a:off x="1817" y="3667"/>
                <a:ext cx="29" cy="28"/>
              </a:xfrm>
              <a:custGeom>
                <a:avLst/>
                <a:gdLst>
                  <a:gd name="T0" fmla="*/ 0 w 29"/>
                  <a:gd name="T1" fmla="*/ 24 h 28"/>
                  <a:gd name="T2" fmla="*/ 24 w 29"/>
                  <a:gd name="T3" fmla="*/ 0 h 28"/>
                  <a:gd name="T4" fmla="*/ 29 w 29"/>
                  <a:gd name="T5" fmla="*/ 4 h 28"/>
                  <a:gd name="T6" fmla="*/ 5 w 29"/>
                  <a:gd name="T7" fmla="*/ 28 h 28"/>
                  <a:gd name="T8" fmla="*/ 0 w 29"/>
                  <a:gd name="T9" fmla="*/ 24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24"/>
                    </a:moveTo>
                    <a:lnTo>
                      <a:pt x="24" y="0"/>
                    </a:lnTo>
                    <a:lnTo>
                      <a:pt x="29" y="4"/>
                    </a:lnTo>
                    <a:lnTo>
                      <a:pt x="5" y="28"/>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2" name="Freeform 45"/>
              <p:cNvSpPr>
                <a:spLocks/>
              </p:cNvSpPr>
              <p:nvPr/>
            </p:nvSpPr>
            <p:spPr bwMode="auto">
              <a:xfrm>
                <a:off x="1851" y="3624"/>
                <a:ext cx="28" cy="28"/>
              </a:xfrm>
              <a:custGeom>
                <a:avLst/>
                <a:gdLst>
                  <a:gd name="T0" fmla="*/ 0 w 28"/>
                  <a:gd name="T1" fmla="*/ 24 h 28"/>
                  <a:gd name="T2" fmla="*/ 23 w 28"/>
                  <a:gd name="T3" fmla="*/ 0 h 28"/>
                  <a:gd name="T4" fmla="*/ 28 w 28"/>
                  <a:gd name="T5" fmla="*/ 5 h 28"/>
                  <a:gd name="T6" fmla="*/ 4 w 28"/>
                  <a:gd name="T7" fmla="*/ 28 h 28"/>
                  <a:gd name="T8" fmla="*/ 0 w 28"/>
                  <a:gd name="T9" fmla="*/ 24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24"/>
                    </a:moveTo>
                    <a:lnTo>
                      <a:pt x="23" y="0"/>
                    </a:lnTo>
                    <a:lnTo>
                      <a:pt x="28" y="5"/>
                    </a:lnTo>
                    <a:lnTo>
                      <a:pt x="4" y="28"/>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3" name="Freeform 46"/>
              <p:cNvSpPr>
                <a:spLocks/>
              </p:cNvSpPr>
              <p:nvPr/>
            </p:nvSpPr>
            <p:spPr bwMode="auto">
              <a:xfrm>
                <a:off x="1889" y="3595"/>
                <a:ext cx="19" cy="19"/>
              </a:xfrm>
              <a:custGeom>
                <a:avLst/>
                <a:gdLst>
                  <a:gd name="T0" fmla="*/ 0 w 19"/>
                  <a:gd name="T1" fmla="*/ 15 h 19"/>
                  <a:gd name="T2" fmla="*/ 14 w 19"/>
                  <a:gd name="T3" fmla="*/ 0 h 19"/>
                  <a:gd name="T4" fmla="*/ 19 w 19"/>
                  <a:gd name="T5" fmla="*/ 5 h 19"/>
                  <a:gd name="T6" fmla="*/ 5 w 19"/>
                  <a:gd name="T7" fmla="*/ 19 h 19"/>
                  <a:gd name="T8" fmla="*/ 0 w 19"/>
                  <a:gd name="T9" fmla="*/ 15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5"/>
                    </a:moveTo>
                    <a:lnTo>
                      <a:pt x="14" y="0"/>
                    </a:lnTo>
                    <a:lnTo>
                      <a:pt x="19" y="5"/>
                    </a:lnTo>
                    <a:lnTo>
                      <a:pt x="5" y="19"/>
                    </a:lnTo>
                    <a:lnTo>
                      <a:pt x="0" y="1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4" name="Freeform 47"/>
              <p:cNvSpPr>
                <a:spLocks/>
              </p:cNvSpPr>
              <p:nvPr/>
            </p:nvSpPr>
            <p:spPr bwMode="auto">
              <a:xfrm>
                <a:off x="1903" y="3586"/>
                <a:ext cx="14" cy="14"/>
              </a:xfrm>
              <a:custGeom>
                <a:avLst/>
                <a:gdLst>
                  <a:gd name="T0" fmla="*/ 0 w 14"/>
                  <a:gd name="T1" fmla="*/ 9 h 14"/>
                  <a:gd name="T2" fmla="*/ 10 w 14"/>
                  <a:gd name="T3" fmla="*/ 0 h 14"/>
                  <a:gd name="T4" fmla="*/ 14 w 14"/>
                  <a:gd name="T5" fmla="*/ 4 h 14"/>
                  <a:gd name="T6" fmla="*/ 5 w 14"/>
                  <a:gd name="T7" fmla="*/ 14 h 14"/>
                  <a:gd name="T8" fmla="*/ 0 w 14"/>
                  <a:gd name="T9" fmla="*/ 9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9"/>
                    </a:moveTo>
                    <a:lnTo>
                      <a:pt x="10" y="0"/>
                    </a:lnTo>
                    <a:lnTo>
                      <a:pt x="14" y="4"/>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5" name="Freeform 48"/>
              <p:cNvSpPr>
                <a:spLocks/>
              </p:cNvSpPr>
              <p:nvPr/>
            </p:nvSpPr>
            <p:spPr bwMode="auto">
              <a:xfrm>
                <a:off x="1927" y="3567"/>
                <a:ext cx="9" cy="9"/>
              </a:xfrm>
              <a:custGeom>
                <a:avLst/>
                <a:gdLst>
                  <a:gd name="T0" fmla="*/ 0 w 9"/>
                  <a:gd name="T1" fmla="*/ 9 h 9"/>
                  <a:gd name="T2" fmla="*/ 5 w 9"/>
                  <a:gd name="T3" fmla="*/ 0 h 9"/>
                  <a:gd name="T4" fmla="*/ 9 w 9"/>
                  <a:gd name="T5" fmla="*/ 0 h 9"/>
                  <a:gd name="T6" fmla="*/ 5 w 9"/>
                  <a:gd name="T7" fmla="*/ 9 h 9"/>
                  <a:gd name="T8" fmla="*/ 0 w 9"/>
                  <a:gd name="T9" fmla="*/ 9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5" y="0"/>
                    </a:lnTo>
                    <a:lnTo>
                      <a:pt x="9" y="0"/>
                    </a:lnTo>
                    <a:lnTo>
                      <a:pt x="5" y="9"/>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6" name="Freeform 49"/>
              <p:cNvSpPr>
                <a:spLocks/>
              </p:cNvSpPr>
              <p:nvPr/>
            </p:nvSpPr>
            <p:spPr bwMode="auto">
              <a:xfrm>
                <a:off x="1932" y="3543"/>
                <a:ext cx="19" cy="24"/>
              </a:xfrm>
              <a:custGeom>
                <a:avLst/>
                <a:gdLst>
                  <a:gd name="T0" fmla="*/ 0 w 19"/>
                  <a:gd name="T1" fmla="*/ 19 h 24"/>
                  <a:gd name="T2" fmla="*/ 14 w 19"/>
                  <a:gd name="T3" fmla="*/ 0 h 24"/>
                  <a:gd name="T4" fmla="*/ 19 w 19"/>
                  <a:gd name="T5" fmla="*/ 5 h 24"/>
                  <a:gd name="T6" fmla="*/ 4 w 19"/>
                  <a:gd name="T7" fmla="*/ 24 h 24"/>
                  <a:gd name="T8" fmla="*/ 0 w 19"/>
                  <a:gd name="T9" fmla="*/ 19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19"/>
                    </a:moveTo>
                    <a:lnTo>
                      <a:pt x="14" y="0"/>
                    </a:lnTo>
                    <a:lnTo>
                      <a:pt x="19" y="5"/>
                    </a:lnTo>
                    <a:lnTo>
                      <a:pt x="4"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7" name="Freeform 50"/>
              <p:cNvSpPr>
                <a:spLocks/>
              </p:cNvSpPr>
              <p:nvPr/>
            </p:nvSpPr>
            <p:spPr bwMode="auto">
              <a:xfrm>
                <a:off x="1960" y="3505"/>
                <a:ext cx="29" cy="28"/>
              </a:xfrm>
              <a:custGeom>
                <a:avLst/>
                <a:gdLst>
                  <a:gd name="T0" fmla="*/ 0 w 29"/>
                  <a:gd name="T1" fmla="*/ 23 h 28"/>
                  <a:gd name="T2" fmla="*/ 24 w 29"/>
                  <a:gd name="T3" fmla="*/ 0 h 28"/>
                  <a:gd name="T4" fmla="*/ 29 w 29"/>
                  <a:gd name="T5" fmla="*/ 4 h 28"/>
                  <a:gd name="T6" fmla="*/ 5 w 29"/>
                  <a:gd name="T7" fmla="*/ 28 h 28"/>
                  <a:gd name="T8" fmla="*/ 0 w 29"/>
                  <a:gd name="T9" fmla="*/ 23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23"/>
                    </a:moveTo>
                    <a:lnTo>
                      <a:pt x="24" y="0"/>
                    </a:lnTo>
                    <a:lnTo>
                      <a:pt x="29" y="4"/>
                    </a:lnTo>
                    <a:lnTo>
                      <a:pt x="5" y="28"/>
                    </a:lnTo>
                    <a:lnTo>
                      <a:pt x="0" y="23"/>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8" name="Freeform 51"/>
              <p:cNvSpPr>
                <a:spLocks/>
              </p:cNvSpPr>
              <p:nvPr/>
            </p:nvSpPr>
            <p:spPr bwMode="auto">
              <a:xfrm>
                <a:off x="1998" y="3462"/>
                <a:ext cx="29" cy="28"/>
              </a:xfrm>
              <a:custGeom>
                <a:avLst/>
                <a:gdLst>
                  <a:gd name="T0" fmla="*/ 0 w 29"/>
                  <a:gd name="T1" fmla="*/ 24 h 28"/>
                  <a:gd name="T2" fmla="*/ 24 w 29"/>
                  <a:gd name="T3" fmla="*/ 0 h 28"/>
                  <a:gd name="T4" fmla="*/ 29 w 29"/>
                  <a:gd name="T5" fmla="*/ 5 h 28"/>
                  <a:gd name="T6" fmla="*/ 5 w 29"/>
                  <a:gd name="T7" fmla="*/ 28 h 28"/>
                  <a:gd name="T8" fmla="*/ 0 w 29"/>
                  <a:gd name="T9" fmla="*/ 24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24"/>
                    </a:moveTo>
                    <a:lnTo>
                      <a:pt x="24" y="0"/>
                    </a:lnTo>
                    <a:lnTo>
                      <a:pt x="29" y="5"/>
                    </a:lnTo>
                    <a:lnTo>
                      <a:pt x="5" y="28"/>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99" name="Freeform 52"/>
              <p:cNvSpPr>
                <a:spLocks/>
              </p:cNvSpPr>
              <p:nvPr/>
            </p:nvSpPr>
            <p:spPr bwMode="auto">
              <a:xfrm>
                <a:off x="2037" y="3428"/>
                <a:ext cx="19" cy="24"/>
              </a:xfrm>
              <a:custGeom>
                <a:avLst/>
                <a:gdLst>
                  <a:gd name="T0" fmla="*/ 0 w 19"/>
                  <a:gd name="T1" fmla="*/ 19 h 24"/>
                  <a:gd name="T2" fmla="*/ 14 w 19"/>
                  <a:gd name="T3" fmla="*/ 0 h 24"/>
                  <a:gd name="T4" fmla="*/ 19 w 19"/>
                  <a:gd name="T5" fmla="*/ 5 h 24"/>
                  <a:gd name="T6" fmla="*/ 4 w 19"/>
                  <a:gd name="T7" fmla="*/ 24 h 24"/>
                  <a:gd name="T8" fmla="*/ 0 w 19"/>
                  <a:gd name="T9" fmla="*/ 19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19"/>
                    </a:moveTo>
                    <a:lnTo>
                      <a:pt x="14" y="0"/>
                    </a:lnTo>
                    <a:lnTo>
                      <a:pt x="19" y="5"/>
                    </a:lnTo>
                    <a:lnTo>
                      <a:pt x="4"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0" name="Freeform 53"/>
              <p:cNvSpPr>
                <a:spLocks/>
              </p:cNvSpPr>
              <p:nvPr/>
            </p:nvSpPr>
            <p:spPr bwMode="auto">
              <a:xfrm>
                <a:off x="2051" y="3419"/>
                <a:ext cx="14" cy="14"/>
              </a:xfrm>
              <a:custGeom>
                <a:avLst/>
                <a:gdLst>
                  <a:gd name="T0" fmla="*/ 0 w 14"/>
                  <a:gd name="T1" fmla="*/ 9 h 14"/>
                  <a:gd name="T2" fmla="*/ 9 w 14"/>
                  <a:gd name="T3" fmla="*/ 0 h 14"/>
                  <a:gd name="T4" fmla="*/ 14 w 14"/>
                  <a:gd name="T5" fmla="*/ 5 h 14"/>
                  <a:gd name="T6" fmla="*/ 5 w 14"/>
                  <a:gd name="T7" fmla="*/ 14 h 14"/>
                  <a:gd name="T8" fmla="*/ 0 w 14"/>
                  <a:gd name="T9" fmla="*/ 9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9"/>
                    </a:moveTo>
                    <a:lnTo>
                      <a:pt x="9" y="0"/>
                    </a:lnTo>
                    <a:lnTo>
                      <a:pt x="14" y="5"/>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1" name="Freeform 54"/>
              <p:cNvSpPr>
                <a:spLocks/>
              </p:cNvSpPr>
              <p:nvPr/>
            </p:nvSpPr>
            <p:spPr bwMode="auto">
              <a:xfrm>
                <a:off x="2075" y="3400"/>
                <a:ext cx="9" cy="9"/>
              </a:xfrm>
              <a:custGeom>
                <a:avLst/>
                <a:gdLst>
                  <a:gd name="T0" fmla="*/ 0 w 9"/>
                  <a:gd name="T1" fmla="*/ 5 h 9"/>
                  <a:gd name="T2" fmla="*/ 5 w 9"/>
                  <a:gd name="T3" fmla="*/ 0 h 9"/>
                  <a:gd name="T4" fmla="*/ 9 w 9"/>
                  <a:gd name="T5" fmla="*/ 5 h 9"/>
                  <a:gd name="T6" fmla="*/ 5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5" y="0"/>
                    </a:lnTo>
                    <a:lnTo>
                      <a:pt x="9"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2" name="Freeform 55"/>
              <p:cNvSpPr>
                <a:spLocks/>
              </p:cNvSpPr>
              <p:nvPr/>
            </p:nvSpPr>
            <p:spPr bwMode="auto">
              <a:xfrm>
                <a:off x="2080" y="3381"/>
                <a:ext cx="19" cy="24"/>
              </a:xfrm>
              <a:custGeom>
                <a:avLst/>
                <a:gdLst>
                  <a:gd name="T0" fmla="*/ 0 w 19"/>
                  <a:gd name="T1" fmla="*/ 19 h 24"/>
                  <a:gd name="T2" fmla="*/ 14 w 19"/>
                  <a:gd name="T3" fmla="*/ 0 h 24"/>
                  <a:gd name="T4" fmla="*/ 19 w 19"/>
                  <a:gd name="T5" fmla="*/ 4 h 24"/>
                  <a:gd name="T6" fmla="*/ 4 w 19"/>
                  <a:gd name="T7" fmla="*/ 24 h 24"/>
                  <a:gd name="T8" fmla="*/ 0 w 19"/>
                  <a:gd name="T9" fmla="*/ 19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19"/>
                    </a:moveTo>
                    <a:lnTo>
                      <a:pt x="14" y="0"/>
                    </a:lnTo>
                    <a:lnTo>
                      <a:pt x="19" y="4"/>
                    </a:lnTo>
                    <a:lnTo>
                      <a:pt x="4"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3" name="Freeform 56"/>
              <p:cNvSpPr>
                <a:spLocks/>
              </p:cNvSpPr>
              <p:nvPr/>
            </p:nvSpPr>
            <p:spPr bwMode="auto">
              <a:xfrm>
                <a:off x="2108" y="3343"/>
                <a:ext cx="29" cy="28"/>
              </a:xfrm>
              <a:custGeom>
                <a:avLst/>
                <a:gdLst>
                  <a:gd name="T0" fmla="*/ 0 w 29"/>
                  <a:gd name="T1" fmla="*/ 23 h 28"/>
                  <a:gd name="T2" fmla="*/ 24 w 29"/>
                  <a:gd name="T3" fmla="*/ 0 h 28"/>
                  <a:gd name="T4" fmla="*/ 29 w 29"/>
                  <a:gd name="T5" fmla="*/ 4 h 28"/>
                  <a:gd name="T6" fmla="*/ 5 w 29"/>
                  <a:gd name="T7" fmla="*/ 28 h 28"/>
                  <a:gd name="T8" fmla="*/ 0 w 29"/>
                  <a:gd name="T9" fmla="*/ 23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23"/>
                    </a:moveTo>
                    <a:lnTo>
                      <a:pt x="24" y="0"/>
                    </a:lnTo>
                    <a:lnTo>
                      <a:pt x="29" y="4"/>
                    </a:lnTo>
                    <a:lnTo>
                      <a:pt x="5" y="28"/>
                    </a:lnTo>
                    <a:lnTo>
                      <a:pt x="0" y="23"/>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4" name="Freeform 57"/>
              <p:cNvSpPr>
                <a:spLocks/>
              </p:cNvSpPr>
              <p:nvPr/>
            </p:nvSpPr>
            <p:spPr bwMode="auto">
              <a:xfrm>
                <a:off x="2141" y="3300"/>
                <a:ext cx="29" cy="28"/>
              </a:xfrm>
              <a:custGeom>
                <a:avLst/>
                <a:gdLst>
                  <a:gd name="T0" fmla="*/ 0 w 29"/>
                  <a:gd name="T1" fmla="*/ 24 h 28"/>
                  <a:gd name="T2" fmla="*/ 24 w 29"/>
                  <a:gd name="T3" fmla="*/ 0 h 28"/>
                  <a:gd name="T4" fmla="*/ 29 w 29"/>
                  <a:gd name="T5" fmla="*/ 4 h 28"/>
                  <a:gd name="T6" fmla="*/ 5 w 29"/>
                  <a:gd name="T7" fmla="*/ 28 h 28"/>
                  <a:gd name="T8" fmla="*/ 0 w 29"/>
                  <a:gd name="T9" fmla="*/ 24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24"/>
                    </a:moveTo>
                    <a:lnTo>
                      <a:pt x="24" y="0"/>
                    </a:lnTo>
                    <a:lnTo>
                      <a:pt x="29" y="4"/>
                    </a:lnTo>
                    <a:lnTo>
                      <a:pt x="5" y="28"/>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5" name="Freeform 58"/>
              <p:cNvSpPr>
                <a:spLocks/>
              </p:cNvSpPr>
              <p:nvPr/>
            </p:nvSpPr>
            <p:spPr bwMode="auto">
              <a:xfrm>
                <a:off x="2180" y="3266"/>
                <a:ext cx="19" cy="24"/>
              </a:xfrm>
              <a:custGeom>
                <a:avLst/>
                <a:gdLst>
                  <a:gd name="T0" fmla="*/ 0 w 19"/>
                  <a:gd name="T1" fmla="*/ 19 h 24"/>
                  <a:gd name="T2" fmla="*/ 14 w 19"/>
                  <a:gd name="T3" fmla="*/ 0 h 24"/>
                  <a:gd name="T4" fmla="*/ 19 w 19"/>
                  <a:gd name="T5" fmla="*/ 5 h 24"/>
                  <a:gd name="T6" fmla="*/ 4 w 19"/>
                  <a:gd name="T7" fmla="*/ 24 h 24"/>
                  <a:gd name="T8" fmla="*/ 0 w 19"/>
                  <a:gd name="T9" fmla="*/ 19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19"/>
                    </a:moveTo>
                    <a:lnTo>
                      <a:pt x="14" y="0"/>
                    </a:lnTo>
                    <a:lnTo>
                      <a:pt x="19" y="5"/>
                    </a:lnTo>
                    <a:lnTo>
                      <a:pt x="4"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6" name="Freeform 59"/>
              <p:cNvSpPr>
                <a:spLocks/>
              </p:cNvSpPr>
              <p:nvPr/>
            </p:nvSpPr>
            <p:spPr bwMode="auto">
              <a:xfrm>
                <a:off x="2194" y="3257"/>
                <a:ext cx="14" cy="14"/>
              </a:xfrm>
              <a:custGeom>
                <a:avLst/>
                <a:gdLst>
                  <a:gd name="T0" fmla="*/ 0 w 14"/>
                  <a:gd name="T1" fmla="*/ 9 h 14"/>
                  <a:gd name="T2" fmla="*/ 9 w 14"/>
                  <a:gd name="T3" fmla="*/ 0 h 14"/>
                  <a:gd name="T4" fmla="*/ 14 w 14"/>
                  <a:gd name="T5" fmla="*/ 5 h 14"/>
                  <a:gd name="T6" fmla="*/ 5 w 14"/>
                  <a:gd name="T7" fmla="*/ 14 h 14"/>
                  <a:gd name="T8" fmla="*/ 0 w 14"/>
                  <a:gd name="T9" fmla="*/ 9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9"/>
                    </a:moveTo>
                    <a:lnTo>
                      <a:pt x="9" y="0"/>
                    </a:lnTo>
                    <a:lnTo>
                      <a:pt x="14" y="5"/>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7" name="Freeform 60"/>
              <p:cNvSpPr>
                <a:spLocks/>
              </p:cNvSpPr>
              <p:nvPr/>
            </p:nvSpPr>
            <p:spPr bwMode="auto">
              <a:xfrm>
                <a:off x="2218" y="3238"/>
                <a:ext cx="9" cy="9"/>
              </a:xfrm>
              <a:custGeom>
                <a:avLst/>
                <a:gdLst>
                  <a:gd name="T0" fmla="*/ 0 w 9"/>
                  <a:gd name="T1" fmla="*/ 4 h 9"/>
                  <a:gd name="T2" fmla="*/ 5 w 9"/>
                  <a:gd name="T3" fmla="*/ 0 h 9"/>
                  <a:gd name="T4" fmla="*/ 9 w 9"/>
                  <a:gd name="T5" fmla="*/ 4 h 9"/>
                  <a:gd name="T6" fmla="*/ 5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5" y="0"/>
                    </a:lnTo>
                    <a:lnTo>
                      <a:pt x="9" y="4"/>
                    </a:lnTo>
                    <a:lnTo>
                      <a:pt x="5"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8" name="Freeform 61"/>
              <p:cNvSpPr>
                <a:spLocks/>
              </p:cNvSpPr>
              <p:nvPr/>
            </p:nvSpPr>
            <p:spPr bwMode="auto">
              <a:xfrm>
                <a:off x="2223" y="3219"/>
                <a:ext cx="19" cy="23"/>
              </a:xfrm>
              <a:custGeom>
                <a:avLst/>
                <a:gdLst>
                  <a:gd name="T0" fmla="*/ 0 w 19"/>
                  <a:gd name="T1" fmla="*/ 19 h 23"/>
                  <a:gd name="T2" fmla="*/ 14 w 19"/>
                  <a:gd name="T3" fmla="*/ 0 h 23"/>
                  <a:gd name="T4" fmla="*/ 19 w 19"/>
                  <a:gd name="T5" fmla="*/ 4 h 23"/>
                  <a:gd name="T6" fmla="*/ 4 w 19"/>
                  <a:gd name="T7" fmla="*/ 23 h 23"/>
                  <a:gd name="T8" fmla="*/ 0 w 19"/>
                  <a:gd name="T9" fmla="*/ 19 h 23"/>
                  <a:gd name="T10" fmla="*/ 0 60000 65536"/>
                  <a:gd name="T11" fmla="*/ 0 60000 65536"/>
                  <a:gd name="T12" fmla="*/ 0 60000 65536"/>
                  <a:gd name="T13" fmla="*/ 0 60000 65536"/>
                  <a:gd name="T14" fmla="*/ 0 60000 65536"/>
                  <a:gd name="T15" fmla="*/ 0 w 19"/>
                  <a:gd name="T16" fmla="*/ 0 h 23"/>
                  <a:gd name="T17" fmla="*/ 19 w 19"/>
                  <a:gd name="T18" fmla="*/ 23 h 23"/>
                </a:gdLst>
                <a:ahLst/>
                <a:cxnLst>
                  <a:cxn ang="T10">
                    <a:pos x="T0" y="T1"/>
                  </a:cxn>
                  <a:cxn ang="T11">
                    <a:pos x="T2" y="T3"/>
                  </a:cxn>
                  <a:cxn ang="T12">
                    <a:pos x="T4" y="T5"/>
                  </a:cxn>
                  <a:cxn ang="T13">
                    <a:pos x="T6" y="T7"/>
                  </a:cxn>
                  <a:cxn ang="T14">
                    <a:pos x="T8" y="T9"/>
                  </a:cxn>
                </a:cxnLst>
                <a:rect l="T15" t="T16" r="T17" b="T18"/>
                <a:pathLst>
                  <a:path w="19" h="23">
                    <a:moveTo>
                      <a:pt x="0" y="19"/>
                    </a:moveTo>
                    <a:lnTo>
                      <a:pt x="14" y="0"/>
                    </a:lnTo>
                    <a:lnTo>
                      <a:pt x="19" y="4"/>
                    </a:lnTo>
                    <a:lnTo>
                      <a:pt x="4" y="23"/>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09" name="Freeform 62"/>
              <p:cNvSpPr>
                <a:spLocks/>
              </p:cNvSpPr>
              <p:nvPr/>
            </p:nvSpPr>
            <p:spPr bwMode="auto">
              <a:xfrm>
                <a:off x="2251" y="3181"/>
                <a:ext cx="29" cy="28"/>
              </a:xfrm>
              <a:custGeom>
                <a:avLst/>
                <a:gdLst>
                  <a:gd name="T0" fmla="*/ 0 w 29"/>
                  <a:gd name="T1" fmla="*/ 23 h 28"/>
                  <a:gd name="T2" fmla="*/ 24 w 29"/>
                  <a:gd name="T3" fmla="*/ 0 h 28"/>
                  <a:gd name="T4" fmla="*/ 29 w 29"/>
                  <a:gd name="T5" fmla="*/ 4 h 28"/>
                  <a:gd name="T6" fmla="*/ 5 w 29"/>
                  <a:gd name="T7" fmla="*/ 28 h 28"/>
                  <a:gd name="T8" fmla="*/ 0 w 29"/>
                  <a:gd name="T9" fmla="*/ 23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23"/>
                    </a:moveTo>
                    <a:lnTo>
                      <a:pt x="24" y="0"/>
                    </a:lnTo>
                    <a:lnTo>
                      <a:pt x="29" y="4"/>
                    </a:lnTo>
                    <a:lnTo>
                      <a:pt x="5" y="28"/>
                    </a:lnTo>
                    <a:lnTo>
                      <a:pt x="0" y="23"/>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0" name="Freeform 63"/>
              <p:cNvSpPr>
                <a:spLocks/>
              </p:cNvSpPr>
              <p:nvPr/>
            </p:nvSpPr>
            <p:spPr bwMode="auto">
              <a:xfrm>
                <a:off x="2285" y="3138"/>
                <a:ext cx="28" cy="28"/>
              </a:xfrm>
              <a:custGeom>
                <a:avLst/>
                <a:gdLst>
                  <a:gd name="T0" fmla="*/ 0 w 28"/>
                  <a:gd name="T1" fmla="*/ 23 h 28"/>
                  <a:gd name="T2" fmla="*/ 23 w 28"/>
                  <a:gd name="T3" fmla="*/ 0 h 28"/>
                  <a:gd name="T4" fmla="*/ 28 w 28"/>
                  <a:gd name="T5" fmla="*/ 4 h 28"/>
                  <a:gd name="T6" fmla="*/ 4 w 28"/>
                  <a:gd name="T7" fmla="*/ 28 h 28"/>
                  <a:gd name="T8" fmla="*/ 0 w 28"/>
                  <a:gd name="T9" fmla="*/ 23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23"/>
                    </a:moveTo>
                    <a:lnTo>
                      <a:pt x="23" y="0"/>
                    </a:lnTo>
                    <a:lnTo>
                      <a:pt x="28" y="4"/>
                    </a:lnTo>
                    <a:lnTo>
                      <a:pt x="4" y="28"/>
                    </a:lnTo>
                    <a:lnTo>
                      <a:pt x="0" y="23"/>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1" name="Freeform 64"/>
              <p:cNvSpPr>
                <a:spLocks/>
              </p:cNvSpPr>
              <p:nvPr/>
            </p:nvSpPr>
            <p:spPr bwMode="auto">
              <a:xfrm>
                <a:off x="2323" y="3109"/>
                <a:ext cx="23" cy="19"/>
              </a:xfrm>
              <a:custGeom>
                <a:avLst/>
                <a:gdLst>
                  <a:gd name="T0" fmla="*/ 0 w 23"/>
                  <a:gd name="T1" fmla="*/ 14 h 19"/>
                  <a:gd name="T2" fmla="*/ 19 w 23"/>
                  <a:gd name="T3" fmla="*/ 0 h 19"/>
                  <a:gd name="T4" fmla="*/ 23 w 23"/>
                  <a:gd name="T5" fmla="*/ 5 h 19"/>
                  <a:gd name="T6" fmla="*/ 4 w 23"/>
                  <a:gd name="T7" fmla="*/ 19 h 19"/>
                  <a:gd name="T8" fmla="*/ 0 w 23"/>
                  <a:gd name="T9" fmla="*/ 14 h 19"/>
                  <a:gd name="T10" fmla="*/ 0 60000 65536"/>
                  <a:gd name="T11" fmla="*/ 0 60000 65536"/>
                  <a:gd name="T12" fmla="*/ 0 60000 65536"/>
                  <a:gd name="T13" fmla="*/ 0 60000 65536"/>
                  <a:gd name="T14" fmla="*/ 0 60000 65536"/>
                  <a:gd name="T15" fmla="*/ 0 w 23"/>
                  <a:gd name="T16" fmla="*/ 0 h 19"/>
                  <a:gd name="T17" fmla="*/ 23 w 23"/>
                  <a:gd name="T18" fmla="*/ 19 h 19"/>
                </a:gdLst>
                <a:ahLst/>
                <a:cxnLst>
                  <a:cxn ang="T10">
                    <a:pos x="T0" y="T1"/>
                  </a:cxn>
                  <a:cxn ang="T11">
                    <a:pos x="T2" y="T3"/>
                  </a:cxn>
                  <a:cxn ang="T12">
                    <a:pos x="T4" y="T5"/>
                  </a:cxn>
                  <a:cxn ang="T13">
                    <a:pos x="T6" y="T7"/>
                  </a:cxn>
                  <a:cxn ang="T14">
                    <a:pos x="T8" y="T9"/>
                  </a:cxn>
                </a:cxnLst>
                <a:rect l="T15" t="T16" r="T17" b="T18"/>
                <a:pathLst>
                  <a:path w="23" h="19">
                    <a:moveTo>
                      <a:pt x="0" y="14"/>
                    </a:moveTo>
                    <a:lnTo>
                      <a:pt x="19" y="0"/>
                    </a:lnTo>
                    <a:lnTo>
                      <a:pt x="23" y="5"/>
                    </a:lnTo>
                    <a:lnTo>
                      <a:pt x="4"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2" name="Freeform 65"/>
              <p:cNvSpPr>
                <a:spLocks/>
              </p:cNvSpPr>
              <p:nvPr/>
            </p:nvSpPr>
            <p:spPr bwMode="auto">
              <a:xfrm>
                <a:off x="2342" y="3104"/>
                <a:ext cx="9" cy="10"/>
              </a:xfrm>
              <a:custGeom>
                <a:avLst/>
                <a:gdLst>
                  <a:gd name="T0" fmla="*/ 0 w 9"/>
                  <a:gd name="T1" fmla="*/ 10 h 10"/>
                  <a:gd name="T2" fmla="*/ 4 w 9"/>
                  <a:gd name="T3" fmla="*/ 0 h 10"/>
                  <a:gd name="T4" fmla="*/ 9 w 9"/>
                  <a:gd name="T5" fmla="*/ 0 h 10"/>
                  <a:gd name="T6" fmla="*/ 4 w 9"/>
                  <a:gd name="T7" fmla="*/ 10 h 10"/>
                  <a:gd name="T8" fmla="*/ 0 w 9"/>
                  <a:gd name="T9" fmla="*/ 1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10"/>
                    </a:moveTo>
                    <a:lnTo>
                      <a:pt x="4" y="0"/>
                    </a:lnTo>
                    <a:lnTo>
                      <a:pt x="9" y="0"/>
                    </a:lnTo>
                    <a:lnTo>
                      <a:pt x="4"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3" name="Freeform 66"/>
              <p:cNvSpPr>
                <a:spLocks/>
              </p:cNvSpPr>
              <p:nvPr/>
            </p:nvSpPr>
            <p:spPr bwMode="auto">
              <a:xfrm>
                <a:off x="2361" y="3076"/>
                <a:ext cx="14" cy="14"/>
              </a:xfrm>
              <a:custGeom>
                <a:avLst/>
                <a:gdLst>
                  <a:gd name="T0" fmla="*/ 0 w 14"/>
                  <a:gd name="T1" fmla="*/ 9 h 14"/>
                  <a:gd name="T2" fmla="*/ 9 w 14"/>
                  <a:gd name="T3" fmla="*/ 0 h 14"/>
                  <a:gd name="T4" fmla="*/ 14 w 14"/>
                  <a:gd name="T5" fmla="*/ 4 h 14"/>
                  <a:gd name="T6" fmla="*/ 5 w 14"/>
                  <a:gd name="T7" fmla="*/ 14 h 14"/>
                  <a:gd name="T8" fmla="*/ 0 w 14"/>
                  <a:gd name="T9" fmla="*/ 9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9"/>
                    </a:moveTo>
                    <a:lnTo>
                      <a:pt x="9" y="0"/>
                    </a:lnTo>
                    <a:lnTo>
                      <a:pt x="14" y="4"/>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4" name="Freeform 67"/>
              <p:cNvSpPr>
                <a:spLocks/>
              </p:cNvSpPr>
              <p:nvPr/>
            </p:nvSpPr>
            <p:spPr bwMode="auto">
              <a:xfrm>
                <a:off x="2370" y="3061"/>
                <a:ext cx="19" cy="19"/>
              </a:xfrm>
              <a:custGeom>
                <a:avLst/>
                <a:gdLst>
                  <a:gd name="T0" fmla="*/ 0 w 19"/>
                  <a:gd name="T1" fmla="*/ 15 h 19"/>
                  <a:gd name="T2" fmla="*/ 15 w 19"/>
                  <a:gd name="T3" fmla="*/ 0 h 19"/>
                  <a:gd name="T4" fmla="*/ 19 w 19"/>
                  <a:gd name="T5" fmla="*/ 5 h 19"/>
                  <a:gd name="T6" fmla="*/ 5 w 19"/>
                  <a:gd name="T7" fmla="*/ 19 h 19"/>
                  <a:gd name="T8" fmla="*/ 0 w 19"/>
                  <a:gd name="T9" fmla="*/ 15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5"/>
                    </a:moveTo>
                    <a:lnTo>
                      <a:pt x="15" y="0"/>
                    </a:lnTo>
                    <a:lnTo>
                      <a:pt x="19" y="5"/>
                    </a:lnTo>
                    <a:lnTo>
                      <a:pt x="5" y="19"/>
                    </a:lnTo>
                    <a:lnTo>
                      <a:pt x="0" y="1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5" name="Freeform 68"/>
              <p:cNvSpPr>
                <a:spLocks/>
              </p:cNvSpPr>
              <p:nvPr/>
            </p:nvSpPr>
            <p:spPr bwMode="auto">
              <a:xfrm>
                <a:off x="2399" y="3023"/>
                <a:ext cx="29" cy="29"/>
              </a:xfrm>
              <a:custGeom>
                <a:avLst/>
                <a:gdLst>
                  <a:gd name="T0" fmla="*/ 0 w 29"/>
                  <a:gd name="T1" fmla="*/ 24 h 29"/>
                  <a:gd name="T2" fmla="*/ 24 w 29"/>
                  <a:gd name="T3" fmla="*/ 0 h 29"/>
                  <a:gd name="T4" fmla="*/ 29 w 29"/>
                  <a:gd name="T5" fmla="*/ 5 h 29"/>
                  <a:gd name="T6" fmla="*/ 5 w 29"/>
                  <a:gd name="T7" fmla="*/ 29 h 29"/>
                  <a:gd name="T8" fmla="*/ 0 w 29"/>
                  <a:gd name="T9" fmla="*/ 2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24"/>
                    </a:moveTo>
                    <a:lnTo>
                      <a:pt x="24" y="0"/>
                    </a:lnTo>
                    <a:lnTo>
                      <a:pt x="29" y="5"/>
                    </a:lnTo>
                    <a:lnTo>
                      <a:pt x="5" y="29"/>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6" name="Freeform 69"/>
              <p:cNvSpPr>
                <a:spLocks/>
              </p:cNvSpPr>
              <p:nvPr/>
            </p:nvSpPr>
            <p:spPr bwMode="auto">
              <a:xfrm>
                <a:off x="2437" y="2990"/>
                <a:ext cx="24" cy="24"/>
              </a:xfrm>
              <a:custGeom>
                <a:avLst/>
                <a:gdLst>
                  <a:gd name="T0" fmla="*/ 0 w 24"/>
                  <a:gd name="T1" fmla="*/ 19 h 24"/>
                  <a:gd name="T2" fmla="*/ 19 w 24"/>
                  <a:gd name="T3" fmla="*/ 0 h 24"/>
                  <a:gd name="T4" fmla="*/ 24 w 24"/>
                  <a:gd name="T5" fmla="*/ 5 h 24"/>
                  <a:gd name="T6" fmla="*/ 5 w 24"/>
                  <a:gd name="T7" fmla="*/ 24 h 24"/>
                  <a:gd name="T8" fmla="*/ 0 w 24"/>
                  <a:gd name="T9" fmla="*/ 19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9"/>
                    </a:moveTo>
                    <a:lnTo>
                      <a:pt x="19" y="0"/>
                    </a:lnTo>
                    <a:lnTo>
                      <a:pt x="24" y="5"/>
                    </a:lnTo>
                    <a:lnTo>
                      <a:pt x="5"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7" name="Freeform 70"/>
              <p:cNvSpPr>
                <a:spLocks/>
              </p:cNvSpPr>
              <p:nvPr/>
            </p:nvSpPr>
            <p:spPr bwMode="auto">
              <a:xfrm>
                <a:off x="2456" y="2980"/>
                <a:ext cx="14" cy="15"/>
              </a:xfrm>
              <a:custGeom>
                <a:avLst/>
                <a:gdLst>
                  <a:gd name="T0" fmla="*/ 0 w 14"/>
                  <a:gd name="T1" fmla="*/ 10 h 15"/>
                  <a:gd name="T2" fmla="*/ 10 w 14"/>
                  <a:gd name="T3" fmla="*/ 0 h 15"/>
                  <a:gd name="T4" fmla="*/ 14 w 14"/>
                  <a:gd name="T5" fmla="*/ 5 h 15"/>
                  <a:gd name="T6" fmla="*/ 5 w 14"/>
                  <a:gd name="T7" fmla="*/ 15 h 15"/>
                  <a:gd name="T8" fmla="*/ 0 w 14"/>
                  <a:gd name="T9" fmla="*/ 1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0"/>
                    </a:moveTo>
                    <a:lnTo>
                      <a:pt x="10" y="0"/>
                    </a:lnTo>
                    <a:lnTo>
                      <a:pt x="14" y="5"/>
                    </a:lnTo>
                    <a:lnTo>
                      <a:pt x="5"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8" name="Freeform 71"/>
              <p:cNvSpPr>
                <a:spLocks/>
              </p:cNvSpPr>
              <p:nvPr/>
            </p:nvSpPr>
            <p:spPr bwMode="auto">
              <a:xfrm>
                <a:off x="2480" y="2961"/>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19" name="Freeform 72"/>
              <p:cNvSpPr>
                <a:spLocks/>
              </p:cNvSpPr>
              <p:nvPr/>
            </p:nvSpPr>
            <p:spPr bwMode="auto">
              <a:xfrm>
                <a:off x="2485" y="2942"/>
                <a:ext cx="24" cy="24"/>
              </a:xfrm>
              <a:custGeom>
                <a:avLst/>
                <a:gdLst>
                  <a:gd name="T0" fmla="*/ 0 w 24"/>
                  <a:gd name="T1" fmla="*/ 19 h 24"/>
                  <a:gd name="T2" fmla="*/ 19 w 24"/>
                  <a:gd name="T3" fmla="*/ 0 h 24"/>
                  <a:gd name="T4" fmla="*/ 24 w 24"/>
                  <a:gd name="T5" fmla="*/ 5 h 24"/>
                  <a:gd name="T6" fmla="*/ 5 w 24"/>
                  <a:gd name="T7" fmla="*/ 24 h 24"/>
                  <a:gd name="T8" fmla="*/ 0 w 24"/>
                  <a:gd name="T9" fmla="*/ 19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9"/>
                    </a:moveTo>
                    <a:lnTo>
                      <a:pt x="19" y="0"/>
                    </a:lnTo>
                    <a:lnTo>
                      <a:pt x="24" y="5"/>
                    </a:lnTo>
                    <a:lnTo>
                      <a:pt x="5"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0" name="Freeform 73"/>
              <p:cNvSpPr>
                <a:spLocks/>
              </p:cNvSpPr>
              <p:nvPr/>
            </p:nvSpPr>
            <p:spPr bwMode="auto">
              <a:xfrm>
                <a:off x="2518" y="2904"/>
                <a:ext cx="29" cy="29"/>
              </a:xfrm>
              <a:custGeom>
                <a:avLst/>
                <a:gdLst>
                  <a:gd name="T0" fmla="*/ 0 w 29"/>
                  <a:gd name="T1" fmla="*/ 24 h 29"/>
                  <a:gd name="T2" fmla="*/ 24 w 29"/>
                  <a:gd name="T3" fmla="*/ 0 h 29"/>
                  <a:gd name="T4" fmla="*/ 29 w 29"/>
                  <a:gd name="T5" fmla="*/ 5 h 29"/>
                  <a:gd name="T6" fmla="*/ 5 w 29"/>
                  <a:gd name="T7" fmla="*/ 29 h 29"/>
                  <a:gd name="T8" fmla="*/ 0 w 29"/>
                  <a:gd name="T9" fmla="*/ 2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24"/>
                    </a:moveTo>
                    <a:lnTo>
                      <a:pt x="24" y="0"/>
                    </a:lnTo>
                    <a:lnTo>
                      <a:pt x="29" y="5"/>
                    </a:lnTo>
                    <a:lnTo>
                      <a:pt x="5" y="29"/>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1" name="Freeform 74"/>
              <p:cNvSpPr>
                <a:spLocks/>
              </p:cNvSpPr>
              <p:nvPr/>
            </p:nvSpPr>
            <p:spPr bwMode="auto">
              <a:xfrm>
                <a:off x="2556" y="2875"/>
                <a:ext cx="19" cy="20"/>
              </a:xfrm>
              <a:custGeom>
                <a:avLst/>
                <a:gdLst>
                  <a:gd name="T0" fmla="*/ 0 w 19"/>
                  <a:gd name="T1" fmla="*/ 15 h 20"/>
                  <a:gd name="T2" fmla="*/ 15 w 19"/>
                  <a:gd name="T3" fmla="*/ 0 h 20"/>
                  <a:gd name="T4" fmla="*/ 19 w 19"/>
                  <a:gd name="T5" fmla="*/ 5 h 20"/>
                  <a:gd name="T6" fmla="*/ 5 w 19"/>
                  <a:gd name="T7" fmla="*/ 20 h 20"/>
                  <a:gd name="T8" fmla="*/ 0 w 19"/>
                  <a:gd name="T9" fmla="*/ 15 h 20"/>
                  <a:gd name="T10" fmla="*/ 0 60000 65536"/>
                  <a:gd name="T11" fmla="*/ 0 60000 65536"/>
                  <a:gd name="T12" fmla="*/ 0 60000 65536"/>
                  <a:gd name="T13" fmla="*/ 0 60000 65536"/>
                  <a:gd name="T14" fmla="*/ 0 60000 65536"/>
                  <a:gd name="T15" fmla="*/ 0 w 19"/>
                  <a:gd name="T16" fmla="*/ 0 h 20"/>
                  <a:gd name="T17" fmla="*/ 19 w 19"/>
                  <a:gd name="T18" fmla="*/ 20 h 20"/>
                </a:gdLst>
                <a:ahLst/>
                <a:cxnLst>
                  <a:cxn ang="T10">
                    <a:pos x="T0" y="T1"/>
                  </a:cxn>
                  <a:cxn ang="T11">
                    <a:pos x="T2" y="T3"/>
                  </a:cxn>
                  <a:cxn ang="T12">
                    <a:pos x="T4" y="T5"/>
                  </a:cxn>
                  <a:cxn ang="T13">
                    <a:pos x="T6" y="T7"/>
                  </a:cxn>
                  <a:cxn ang="T14">
                    <a:pos x="T8" y="T9"/>
                  </a:cxn>
                </a:cxnLst>
                <a:rect l="T15" t="T16" r="T17" b="T18"/>
                <a:pathLst>
                  <a:path w="19" h="20">
                    <a:moveTo>
                      <a:pt x="0" y="15"/>
                    </a:moveTo>
                    <a:lnTo>
                      <a:pt x="15" y="0"/>
                    </a:lnTo>
                    <a:lnTo>
                      <a:pt x="19" y="5"/>
                    </a:lnTo>
                    <a:lnTo>
                      <a:pt x="5" y="20"/>
                    </a:lnTo>
                    <a:lnTo>
                      <a:pt x="0" y="1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2" name="Freeform 75"/>
              <p:cNvSpPr>
                <a:spLocks/>
              </p:cNvSpPr>
              <p:nvPr/>
            </p:nvSpPr>
            <p:spPr bwMode="auto">
              <a:xfrm>
                <a:off x="2571" y="2866"/>
                <a:ext cx="19" cy="14"/>
              </a:xfrm>
              <a:custGeom>
                <a:avLst/>
                <a:gdLst>
                  <a:gd name="T0" fmla="*/ 0 w 19"/>
                  <a:gd name="T1" fmla="*/ 9 h 14"/>
                  <a:gd name="T2" fmla="*/ 14 w 19"/>
                  <a:gd name="T3" fmla="*/ 0 h 14"/>
                  <a:gd name="T4" fmla="*/ 19 w 19"/>
                  <a:gd name="T5" fmla="*/ 5 h 14"/>
                  <a:gd name="T6" fmla="*/ 4 w 19"/>
                  <a:gd name="T7" fmla="*/ 14 h 14"/>
                  <a:gd name="T8" fmla="*/ 0 w 19"/>
                  <a:gd name="T9" fmla="*/ 9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9"/>
                    </a:moveTo>
                    <a:lnTo>
                      <a:pt x="14" y="0"/>
                    </a:lnTo>
                    <a:lnTo>
                      <a:pt x="19" y="5"/>
                    </a:lnTo>
                    <a:lnTo>
                      <a:pt x="4"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3" name="Freeform 76"/>
              <p:cNvSpPr>
                <a:spLocks/>
              </p:cNvSpPr>
              <p:nvPr/>
            </p:nvSpPr>
            <p:spPr bwMode="auto">
              <a:xfrm>
                <a:off x="2599" y="2828"/>
                <a:ext cx="29" cy="28"/>
              </a:xfrm>
              <a:custGeom>
                <a:avLst/>
                <a:gdLst>
                  <a:gd name="T0" fmla="*/ 0 w 29"/>
                  <a:gd name="T1" fmla="*/ 24 h 28"/>
                  <a:gd name="T2" fmla="*/ 24 w 29"/>
                  <a:gd name="T3" fmla="*/ 0 h 28"/>
                  <a:gd name="T4" fmla="*/ 29 w 29"/>
                  <a:gd name="T5" fmla="*/ 5 h 28"/>
                  <a:gd name="T6" fmla="*/ 5 w 29"/>
                  <a:gd name="T7" fmla="*/ 28 h 28"/>
                  <a:gd name="T8" fmla="*/ 0 w 29"/>
                  <a:gd name="T9" fmla="*/ 24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24"/>
                    </a:moveTo>
                    <a:lnTo>
                      <a:pt x="24" y="0"/>
                    </a:lnTo>
                    <a:lnTo>
                      <a:pt x="29" y="5"/>
                    </a:lnTo>
                    <a:lnTo>
                      <a:pt x="5" y="28"/>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4" name="Freeform 77"/>
              <p:cNvSpPr>
                <a:spLocks/>
              </p:cNvSpPr>
              <p:nvPr/>
            </p:nvSpPr>
            <p:spPr bwMode="auto">
              <a:xfrm>
                <a:off x="2642" y="2799"/>
                <a:ext cx="24" cy="19"/>
              </a:xfrm>
              <a:custGeom>
                <a:avLst/>
                <a:gdLst>
                  <a:gd name="T0" fmla="*/ 0 w 24"/>
                  <a:gd name="T1" fmla="*/ 14 h 19"/>
                  <a:gd name="T2" fmla="*/ 19 w 24"/>
                  <a:gd name="T3" fmla="*/ 0 h 19"/>
                  <a:gd name="T4" fmla="*/ 24 w 24"/>
                  <a:gd name="T5" fmla="*/ 5 h 19"/>
                  <a:gd name="T6" fmla="*/ 5 w 24"/>
                  <a:gd name="T7" fmla="*/ 19 h 19"/>
                  <a:gd name="T8" fmla="*/ 0 w 24"/>
                  <a:gd name="T9" fmla="*/ 14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4"/>
                    </a:moveTo>
                    <a:lnTo>
                      <a:pt x="19" y="0"/>
                    </a:lnTo>
                    <a:lnTo>
                      <a:pt x="24" y="5"/>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5" name="Freeform 78"/>
              <p:cNvSpPr>
                <a:spLocks/>
              </p:cNvSpPr>
              <p:nvPr/>
            </p:nvSpPr>
            <p:spPr bwMode="auto">
              <a:xfrm>
                <a:off x="2666" y="2794"/>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6" name="Freeform 79"/>
              <p:cNvSpPr>
                <a:spLocks/>
              </p:cNvSpPr>
              <p:nvPr/>
            </p:nvSpPr>
            <p:spPr bwMode="auto">
              <a:xfrm>
                <a:off x="2685" y="2775"/>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7" name="Freeform 80"/>
              <p:cNvSpPr>
                <a:spLocks/>
              </p:cNvSpPr>
              <p:nvPr/>
            </p:nvSpPr>
            <p:spPr bwMode="auto">
              <a:xfrm>
                <a:off x="2690" y="2756"/>
                <a:ext cx="28" cy="24"/>
              </a:xfrm>
              <a:custGeom>
                <a:avLst/>
                <a:gdLst>
                  <a:gd name="T0" fmla="*/ 0 w 28"/>
                  <a:gd name="T1" fmla="*/ 19 h 24"/>
                  <a:gd name="T2" fmla="*/ 24 w 28"/>
                  <a:gd name="T3" fmla="*/ 0 h 24"/>
                  <a:gd name="T4" fmla="*/ 28 w 28"/>
                  <a:gd name="T5" fmla="*/ 5 h 24"/>
                  <a:gd name="T6" fmla="*/ 5 w 28"/>
                  <a:gd name="T7" fmla="*/ 24 h 24"/>
                  <a:gd name="T8" fmla="*/ 0 w 28"/>
                  <a:gd name="T9" fmla="*/ 19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0" y="19"/>
                    </a:moveTo>
                    <a:lnTo>
                      <a:pt x="24" y="0"/>
                    </a:lnTo>
                    <a:lnTo>
                      <a:pt x="28" y="5"/>
                    </a:lnTo>
                    <a:lnTo>
                      <a:pt x="5"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8" name="Freeform 81"/>
              <p:cNvSpPr>
                <a:spLocks/>
              </p:cNvSpPr>
              <p:nvPr/>
            </p:nvSpPr>
            <p:spPr bwMode="auto">
              <a:xfrm>
                <a:off x="2728" y="2723"/>
                <a:ext cx="24" cy="24"/>
              </a:xfrm>
              <a:custGeom>
                <a:avLst/>
                <a:gdLst>
                  <a:gd name="T0" fmla="*/ 0 w 24"/>
                  <a:gd name="T1" fmla="*/ 19 h 24"/>
                  <a:gd name="T2" fmla="*/ 19 w 24"/>
                  <a:gd name="T3" fmla="*/ 0 h 24"/>
                  <a:gd name="T4" fmla="*/ 24 w 24"/>
                  <a:gd name="T5" fmla="*/ 5 h 24"/>
                  <a:gd name="T6" fmla="*/ 5 w 24"/>
                  <a:gd name="T7" fmla="*/ 24 h 24"/>
                  <a:gd name="T8" fmla="*/ 0 w 24"/>
                  <a:gd name="T9" fmla="*/ 19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9"/>
                    </a:moveTo>
                    <a:lnTo>
                      <a:pt x="19" y="0"/>
                    </a:lnTo>
                    <a:lnTo>
                      <a:pt x="24" y="5"/>
                    </a:lnTo>
                    <a:lnTo>
                      <a:pt x="5"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29" name="Freeform 82"/>
              <p:cNvSpPr>
                <a:spLocks/>
              </p:cNvSpPr>
              <p:nvPr/>
            </p:nvSpPr>
            <p:spPr bwMode="auto">
              <a:xfrm>
                <a:off x="2752" y="2718"/>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0" name="Freeform 83"/>
              <p:cNvSpPr>
                <a:spLocks/>
              </p:cNvSpPr>
              <p:nvPr/>
            </p:nvSpPr>
            <p:spPr bwMode="auto">
              <a:xfrm>
                <a:off x="2771" y="2699"/>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1" name="Freeform 84"/>
              <p:cNvSpPr>
                <a:spLocks/>
              </p:cNvSpPr>
              <p:nvPr/>
            </p:nvSpPr>
            <p:spPr bwMode="auto">
              <a:xfrm>
                <a:off x="2776" y="2685"/>
                <a:ext cx="28" cy="19"/>
              </a:xfrm>
              <a:custGeom>
                <a:avLst/>
                <a:gdLst>
                  <a:gd name="T0" fmla="*/ 0 w 28"/>
                  <a:gd name="T1" fmla="*/ 14 h 19"/>
                  <a:gd name="T2" fmla="*/ 23 w 28"/>
                  <a:gd name="T3" fmla="*/ 0 h 19"/>
                  <a:gd name="T4" fmla="*/ 28 w 28"/>
                  <a:gd name="T5" fmla="*/ 5 h 19"/>
                  <a:gd name="T6" fmla="*/ 4 w 28"/>
                  <a:gd name="T7" fmla="*/ 19 h 19"/>
                  <a:gd name="T8" fmla="*/ 0 w 28"/>
                  <a:gd name="T9" fmla="*/ 14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0" y="14"/>
                    </a:moveTo>
                    <a:lnTo>
                      <a:pt x="23" y="0"/>
                    </a:lnTo>
                    <a:lnTo>
                      <a:pt x="28" y="5"/>
                    </a:lnTo>
                    <a:lnTo>
                      <a:pt x="4"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2" name="Freeform 85"/>
              <p:cNvSpPr>
                <a:spLocks/>
              </p:cNvSpPr>
              <p:nvPr/>
            </p:nvSpPr>
            <p:spPr bwMode="auto">
              <a:xfrm>
                <a:off x="2819" y="2656"/>
                <a:ext cx="19" cy="19"/>
              </a:xfrm>
              <a:custGeom>
                <a:avLst/>
                <a:gdLst>
                  <a:gd name="T0" fmla="*/ 0 w 19"/>
                  <a:gd name="T1" fmla="*/ 14 h 19"/>
                  <a:gd name="T2" fmla="*/ 14 w 19"/>
                  <a:gd name="T3" fmla="*/ 0 h 19"/>
                  <a:gd name="T4" fmla="*/ 19 w 19"/>
                  <a:gd name="T5" fmla="*/ 5 h 19"/>
                  <a:gd name="T6" fmla="*/ 4 w 19"/>
                  <a:gd name="T7" fmla="*/ 19 h 19"/>
                  <a:gd name="T8" fmla="*/ 0 w 19"/>
                  <a:gd name="T9" fmla="*/ 14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4"/>
                    </a:moveTo>
                    <a:lnTo>
                      <a:pt x="14" y="0"/>
                    </a:lnTo>
                    <a:lnTo>
                      <a:pt x="19" y="5"/>
                    </a:lnTo>
                    <a:lnTo>
                      <a:pt x="4"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3" name="Freeform 86"/>
              <p:cNvSpPr>
                <a:spLocks/>
              </p:cNvSpPr>
              <p:nvPr/>
            </p:nvSpPr>
            <p:spPr bwMode="auto">
              <a:xfrm>
                <a:off x="2833" y="2647"/>
                <a:ext cx="19" cy="14"/>
              </a:xfrm>
              <a:custGeom>
                <a:avLst/>
                <a:gdLst>
                  <a:gd name="T0" fmla="*/ 0 w 19"/>
                  <a:gd name="T1" fmla="*/ 9 h 14"/>
                  <a:gd name="T2" fmla="*/ 14 w 19"/>
                  <a:gd name="T3" fmla="*/ 0 h 14"/>
                  <a:gd name="T4" fmla="*/ 19 w 19"/>
                  <a:gd name="T5" fmla="*/ 4 h 14"/>
                  <a:gd name="T6" fmla="*/ 5 w 19"/>
                  <a:gd name="T7" fmla="*/ 14 h 14"/>
                  <a:gd name="T8" fmla="*/ 0 w 19"/>
                  <a:gd name="T9" fmla="*/ 9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9"/>
                    </a:moveTo>
                    <a:lnTo>
                      <a:pt x="14" y="0"/>
                    </a:lnTo>
                    <a:lnTo>
                      <a:pt x="19" y="4"/>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4" name="Freeform 87"/>
              <p:cNvSpPr>
                <a:spLocks/>
              </p:cNvSpPr>
              <p:nvPr/>
            </p:nvSpPr>
            <p:spPr bwMode="auto">
              <a:xfrm>
                <a:off x="2861" y="2609"/>
                <a:ext cx="34" cy="28"/>
              </a:xfrm>
              <a:custGeom>
                <a:avLst/>
                <a:gdLst>
                  <a:gd name="T0" fmla="*/ 0 w 34"/>
                  <a:gd name="T1" fmla="*/ 23 h 28"/>
                  <a:gd name="T2" fmla="*/ 29 w 34"/>
                  <a:gd name="T3" fmla="*/ 0 h 28"/>
                  <a:gd name="T4" fmla="*/ 34 w 34"/>
                  <a:gd name="T5" fmla="*/ 4 h 28"/>
                  <a:gd name="T6" fmla="*/ 5 w 34"/>
                  <a:gd name="T7" fmla="*/ 28 h 28"/>
                  <a:gd name="T8" fmla="*/ 0 w 34"/>
                  <a:gd name="T9" fmla="*/ 23 h 28"/>
                  <a:gd name="T10" fmla="*/ 0 60000 65536"/>
                  <a:gd name="T11" fmla="*/ 0 60000 65536"/>
                  <a:gd name="T12" fmla="*/ 0 60000 65536"/>
                  <a:gd name="T13" fmla="*/ 0 60000 65536"/>
                  <a:gd name="T14" fmla="*/ 0 60000 65536"/>
                  <a:gd name="T15" fmla="*/ 0 w 34"/>
                  <a:gd name="T16" fmla="*/ 0 h 28"/>
                  <a:gd name="T17" fmla="*/ 34 w 34"/>
                  <a:gd name="T18" fmla="*/ 28 h 28"/>
                </a:gdLst>
                <a:ahLst/>
                <a:cxnLst>
                  <a:cxn ang="T10">
                    <a:pos x="T0" y="T1"/>
                  </a:cxn>
                  <a:cxn ang="T11">
                    <a:pos x="T2" y="T3"/>
                  </a:cxn>
                  <a:cxn ang="T12">
                    <a:pos x="T4" y="T5"/>
                  </a:cxn>
                  <a:cxn ang="T13">
                    <a:pos x="T6" y="T7"/>
                  </a:cxn>
                  <a:cxn ang="T14">
                    <a:pos x="T8" y="T9"/>
                  </a:cxn>
                </a:cxnLst>
                <a:rect l="T15" t="T16" r="T17" b="T18"/>
                <a:pathLst>
                  <a:path w="34" h="28">
                    <a:moveTo>
                      <a:pt x="0" y="23"/>
                    </a:moveTo>
                    <a:lnTo>
                      <a:pt x="29" y="0"/>
                    </a:lnTo>
                    <a:lnTo>
                      <a:pt x="34" y="4"/>
                    </a:lnTo>
                    <a:lnTo>
                      <a:pt x="5" y="28"/>
                    </a:lnTo>
                    <a:lnTo>
                      <a:pt x="0" y="23"/>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5" name="Freeform 88"/>
              <p:cNvSpPr>
                <a:spLocks/>
              </p:cNvSpPr>
              <p:nvPr/>
            </p:nvSpPr>
            <p:spPr bwMode="auto">
              <a:xfrm>
                <a:off x="2904" y="2589"/>
                <a:ext cx="19" cy="15"/>
              </a:xfrm>
              <a:custGeom>
                <a:avLst/>
                <a:gdLst>
                  <a:gd name="T0" fmla="*/ 0 w 19"/>
                  <a:gd name="T1" fmla="*/ 10 h 15"/>
                  <a:gd name="T2" fmla="*/ 15 w 19"/>
                  <a:gd name="T3" fmla="*/ 0 h 15"/>
                  <a:gd name="T4" fmla="*/ 19 w 19"/>
                  <a:gd name="T5" fmla="*/ 5 h 15"/>
                  <a:gd name="T6" fmla="*/ 5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5" y="0"/>
                    </a:lnTo>
                    <a:lnTo>
                      <a:pt x="19" y="5"/>
                    </a:lnTo>
                    <a:lnTo>
                      <a:pt x="5"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6" name="Freeform 89"/>
              <p:cNvSpPr>
                <a:spLocks/>
              </p:cNvSpPr>
              <p:nvPr/>
            </p:nvSpPr>
            <p:spPr bwMode="auto">
              <a:xfrm>
                <a:off x="2919" y="2575"/>
                <a:ext cx="19" cy="19"/>
              </a:xfrm>
              <a:custGeom>
                <a:avLst/>
                <a:gdLst>
                  <a:gd name="T0" fmla="*/ 0 w 19"/>
                  <a:gd name="T1" fmla="*/ 14 h 19"/>
                  <a:gd name="T2" fmla="*/ 14 w 19"/>
                  <a:gd name="T3" fmla="*/ 0 h 19"/>
                  <a:gd name="T4" fmla="*/ 19 w 19"/>
                  <a:gd name="T5" fmla="*/ 5 h 19"/>
                  <a:gd name="T6" fmla="*/ 4 w 19"/>
                  <a:gd name="T7" fmla="*/ 19 h 19"/>
                  <a:gd name="T8" fmla="*/ 0 w 19"/>
                  <a:gd name="T9" fmla="*/ 14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4"/>
                    </a:moveTo>
                    <a:lnTo>
                      <a:pt x="14" y="0"/>
                    </a:lnTo>
                    <a:lnTo>
                      <a:pt x="19" y="5"/>
                    </a:lnTo>
                    <a:lnTo>
                      <a:pt x="4"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7" name="Freeform 90"/>
              <p:cNvSpPr>
                <a:spLocks/>
              </p:cNvSpPr>
              <p:nvPr/>
            </p:nvSpPr>
            <p:spPr bwMode="auto">
              <a:xfrm>
                <a:off x="2957" y="2547"/>
                <a:ext cx="28" cy="19"/>
              </a:xfrm>
              <a:custGeom>
                <a:avLst/>
                <a:gdLst>
                  <a:gd name="T0" fmla="*/ 0 w 28"/>
                  <a:gd name="T1" fmla="*/ 14 h 19"/>
                  <a:gd name="T2" fmla="*/ 28 w 28"/>
                  <a:gd name="T3" fmla="*/ 0 h 19"/>
                  <a:gd name="T4" fmla="*/ 28 w 28"/>
                  <a:gd name="T5" fmla="*/ 4 h 19"/>
                  <a:gd name="T6" fmla="*/ 0 w 28"/>
                  <a:gd name="T7" fmla="*/ 19 h 19"/>
                  <a:gd name="T8" fmla="*/ 0 w 28"/>
                  <a:gd name="T9" fmla="*/ 14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0" y="14"/>
                    </a:moveTo>
                    <a:lnTo>
                      <a:pt x="28" y="0"/>
                    </a:lnTo>
                    <a:lnTo>
                      <a:pt x="28" y="4"/>
                    </a:lnTo>
                    <a:lnTo>
                      <a:pt x="0"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8" name="Freeform 91"/>
              <p:cNvSpPr>
                <a:spLocks/>
              </p:cNvSpPr>
              <p:nvPr/>
            </p:nvSpPr>
            <p:spPr bwMode="auto">
              <a:xfrm>
                <a:off x="2995" y="2527"/>
                <a:ext cx="19" cy="15"/>
              </a:xfrm>
              <a:custGeom>
                <a:avLst/>
                <a:gdLst>
                  <a:gd name="T0" fmla="*/ 0 w 19"/>
                  <a:gd name="T1" fmla="*/ 10 h 15"/>
                  <a:gd name="T2" fmla="*/ 14 w 19"/>
                  <a:gd name="T3" fmla="*/ 0 h 15"/>
                  <a:gd name="T4" fmla="*/ 19 w 19"/>
                  <a:gd name="T5" fmla="*/ 5 h 15"/>
                  <a:gd name="T6" fmla="*/ 5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4" y="0"/>
                    </a:lnTo>
                    <a:lnTo>
                      <a:pt x="19" y="5"/>
                    </a:lnTo>
                    <a:lnTo>
                      <a:pt x="5"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39" name="Freeform 92"/>
              <p:cNvSpPr>
                <a:spLocks/>
              </p:cNvSpPr>
              <p:nvPr/>
            </p:nvSpPr>
            <p:spPr bwMode="auto">
              <a:xfrm>
                <a:off x="3009" y="2513"/>
                <a:ext cx="19" cy="19"/>
              </a:xfrm>
              <a:custGeom>
                <a:avLst/>
                <a:gdLst>
                  <a:gd name="T0" fmla="*/ 0 w 19"/>
                  <a:gd name="T1" fmla="*/ 14 h 19"/>
                  <a:gd name="T2" fmla="*/ 15 w 19"/>
                  <a:gd name="T3" fmla="*/ 0 h 19"/>
                  <a:gd name="T4" fmla="*/ 19 w 19"/>
                  <a:gd name="T5" fmla="*/ 5 h 19"/>
                  <a:gd name="T6" fmla="*/ 5 w 19"/>
                  <a:gd name="T7" fmla="*/ 19 h 19"/>
                  <a:gd name="T8" fmla="*/ 0 w 19"/>
                  <a:gd name="T9" fmla="*/ 14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4"/>
                    </a:moveTo>
                    <a:lnTo>
                      <a:pt x="15" y="0"/>
                    </a:lnTo>
                    <a:lnTo>
                      <a:pt x="19" y="5"/>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0" name="Freeform 93"/>
              <p:cNvSpPr>
                <a:spLocks/>
              </p:cNvSpPr>
              <p:nvPr/>
            </p:nvSpPr>
            <p:spPr bwMode="auto">
              <a:xfrm>
                <a:off x="3043" y="2485"/>
                <a:ext cx="28" cy="19"/>
              </a:xfrm>
              <a:custGeom>
                <a:avLst/>
                <a:gdLst>
                  <a:gd name="T0" fmla="*/ 0 w 28"/>
                  <a:gd name="T1" fmla="*/ 14 h 19"/>
                  <a:gd name="T2" fmla="*/ 23 w 28"/>
                  <a:gd name="T3" fmla="*/ 0 h 19"/>
                  <a:gd name="T4" fmla="*/ 28 w 28"/>
                  <a:gd name="T5" fmla="*/ 4 h 19"/>
                  <a:gd name="T6" fmla="*/ 4 w 28"/>
                  <a:gd name="T7" fmla="*/ 19 h 19"/>
                  <a:gd name="T8" fmla="*/ 0 w 28"/>
                  <a:gd name="T9" fmla="*/ 14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0" y="14"/>
                    </a:moveTo>
                    <a:lnTo>
                      <a:pt x="23" y="0"/>
                    </a:lnTo>
                    <a:lnTo>
                      <a:pt x="28" y="4"/>
                    </a:lnTo>
                    <a:lnTo>
                      <a:pt x="4"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1" name="Freeform 94"/>
              <p:cNvSpPr>
                <a:spLocks/>
              </p:cNvSpPr>
              <p:nvPr/>
            </p:nvSpPr>
            <p:spPr bwMode="auto">
              <a:xfrm>
                <a:off x="3066" y="2480"/>
                <a:ext cx="10" cy="9"/>
              </a:xfrm>
              <a:custGeom>
                <a:avLst/>
                <a:gdLst>
                  <a:gd name="T0" fmla="*/ 0 w 10"/>
                  <a:gd name="T1" fmla="*/ 5 h 9"/>
                  <a:gd name="T2" fmla="*/ 5 w 10"/>
                  <a:gd name="T3" fmla="*/ 0 h 9"/>
                  <a:gd name="T4" fmla="*/ 10 w 10"/>
                  <a:gd name="T5" fmla="*/ 5 h 9"/>
                  <a:gd name="T6" fmla="*/ 5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5" y="0"/>
                    </a:lnTo>
                    <a:lnTo>
                      <a:pt x="10"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2" name="Freeform 95"/>
              <p:cNvSpPr>
                <a:spLocks/>
              </p:cNvSpPr>
              <p:nvPr/>
            </p:nvSpPr>
            <p:spPr bwMode="auto">
              <a:xfrm>
                <a:off x="3090" y="2466"/>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3" name="Freeform 96"/>
              <p:cNvSpPr>
                <a:spLocks/>
              </p:cNvSpPr>
              <p:nvPr/>
            </p:nvSpPr>
            <p:spPr bwMode="auto">
              <a:xfrm>
                <a:off x="3095" y="2451"/>
                <a:ext cx="24" cy="19"/>
              </a:xfrm>
              <a:custGeom>
                <a:avLst/>
                <a:gdLst>
                  <a:gd name="T0" fmla="*/ 0 w 24"/>
                  <a:gd name="T1" fmla="*/ 15 h 19"/>
                  <a:gd name="T2" fmla="*/ 19 w 24"/>
                  <a:gd name="T3" fmla="*/ 0 h 19"/>
                  <a:gd name="T4" fmla="*/ 24 w 24"/>
                  <a:gd name="T5" fmla="*/ 5 h 19"/>
                  <a:gd name="T6" fmla="*/ 5 w 24"/>
                  <a:gd name="T7" fmla="*/ 19 h 19"/>
                  <a:gd name="T8" fmla="*/ 0 w 24"/>
                  <a:gd name="T9" fmla="*/ 15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5"/>
                    </a:moveTo>
                    <a:lnTo>
                      <a:pt x="19" y="0"/>
                    </a:lnTo>
                    <a:lnTo>
                      <a:pt x="24" y="5"/>
                    </a:lnTo>
                    <a:lnTo>
                      <a:pt x="5" y="19"/>
                    </a:lnTo>
                    <a:lnTo>
                      <a:pt x="0" y="1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4" name="Freeform 97"/>
              <p:cNvSpPr>
                <a:spLocks/>
              </p:cNvSpPr>
              <p:nvPr/>
            </p:nvSpPr>
            <p:spPr bwMode="auto">
              <a:xfrm>
                <a:off x="3133" y="2427"/>
                <a:ext cx="24" cy="19"/>
              </a:xfrm>
              <a:custGeom>
                <a:avLst/>
                <a:gdLst>
                  <a:gd name="T0" fmla="*/ 0 w 24"/>
                  <a:gd name="T1" fmla="*/ 15 h 19"/>
                  <a:gd name="T2" fmla="*/ 19 w 24"/>
                  <a:gd name="T3" fmla="*/ 0 h 19"/>
                  <a:gd name="T4" fmla="*/ 24 w 24"/>
                  <a:gd name="T5" fmla="*/ 5 h 19"/>
                  <a:gd name="T6" fmla="*/ 5 w 24"/>
                  <a:gd name="T7" fmla="*/ 19 h 19"/>
                  <a:gd name="T8" fmla="*/ 0 w 24"/>
                  <a:gd name="T9" fmla="*/ 15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5"/>
                    </a:moveTo>
                    <a:lnTo>
                      <a:pt x="19" y="0"/>
                    </a:lnTo>
                    <a:lnTo>
                      <a:pt x="24" y="5"/>
                    </a:lnTo>
                    <a:lnTo>
                      <a:pt x="5" y="19"/>
                    </a:lnTo>
                    <a:lnTo>
                      <a:pt x="0" y="1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5" name="Freeform 98"/>
              <p:cNvSpPr>
                <a:spLocks/>
              </p:cNvSpPr>
              <p:nvPr/>
            </p:nvSpPr>
            <p:spPr bwMode="auto">
              <a:xfrm>
                <a:off x="3157" y="2423"/>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6" name="Freeform 99"/>
              <p:cNvSpPr>
                <a:spLocks/>
              </p:cNvSpPr>
              <p:nvPr/>
            </p:nvSpPr>
            <p:spPr bwMode="auto">
              <a:xfrm>
                <a:off x="3181" y="2394"/>
                <a:ext cx="33" cy="24"/>
              </a:xfrm>
              <a:custGeom>
                <a:avLst/>
                <a:gdLst>
                  <a:gd name="T0" fmla="*/ 0 w 33"/>
                  <a:gd name="T1" fmla="*/ 19 h 24"/>
                  <a:gd name="T2" fmla="*/ 28 w 33"/>
                  <a:gd name="T3" fmla="*/ 0 h 24"/>
                  <a:gd name="T4" fmla="*/ 33 w 33"/>
                  <a:gd name="T5" fmla="*/ 5 h 24"/>
                  <a:gd name="T6" fmla="*/ 5 w 33"/>
                  <a:gd name="T7" fmla="*/ 24 h 24"/>
                  <a:gd name="T8" fmla="*/ 0 w 33"/>
                  <a:gd name="T9" fmla="*/ 19 h 24"/>
                  <a:gd name="T10" fmla="*/ 0 60000 65536"/>
                  <a:gd name="T11" fmla="*/ 0 60000 65536"/>
                  <a:gd name="T12" fmla="*/ 0 60000 65536"/>
                  <a:gd name="T13" fmla="*/ 0 60000 65536"/>
                  <a:gd name="T14" fmla="*/ 0 60000 65536"/>
                  <a:gd name="T15" fmla="*/ 0 w 33"/>
                  <a:gd name="T16" fmla="*/ 0 h 24"/>
                  <a:gd name="T17" fmla="*/ 33 w 33"/>
                  <a:gd name="T18" fmla="*/ 24 h 24"/>
                </a:gdLst>
                <a:ahLst/>
                <a:cxnLst>
                  <a:cxn ang="T10">
                    <a:pos x="T0" y="T1"/>
                  </a:cxn>
                  <a:cxn ang="T11">
                    <a:pos x="T2" y="T3"/>
                  </a:cxn>
                  <a:cxn ang="T12">
                    <a:pos x="T4" y="T5"/>
                  </a:cxn>
                  <a:cxn ang="T13">
                    <a:pos x="T6" y="T7"/>
                  </a:cxn>
                  <a:cxn ang="T14">
                    <a:pos x="T8" y="T9"/>
                  </a:cxn>
                </a:cxnLst>
                <a:rect l="T15" t="T16" r="T17" b="T18"/>
                <a:pathLst>
                  <a:path w="33" h="24">
                    <a:moveTo>
                      <a:pt x="0" y="19"/>
                    </a:moveTo>
                    <a:lnTo>
                      <a:pt x="28" y="0"/>
                    </a:lnTo>
                    <a:lnTo>
                      <a:pt x="33" y="5"/>
                    </a:lnTo>
                    <a:lnTo>
                      <a:pt x="5"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7" name="Freeform 100"/>
              <p:cNvSpPr>
                <a:spLocks/>
              </p:cNvSpPr>
              <p:nvPr/>
            </p:nvSpPr>
            <p:spPr bwMode="auto">
              <a:xfrm>
                <a:off x="3224" y="2375"/>
                <a:ext cx="19" cy="14"/>
              </a:xfrm>
              <a:custGeom>
                <a:avLst/>
                <a:gdLst>
                  <a:gd name="T0" fmla="*/ 0 w 19"/>
                  <a:gd name="T1" fmla="*/ 9 h 14"/>
                  <a:gd name="T2" fmla="*/ 14 w 19"/>
                  <a:gd name="T3" fmla="*/ 0 h 14"/>
                  <a:gd name="T4" fmla="*/ 19 w 19"/>
                  <a:gd name="T5" fmla="*/ 5 h 14"/>
                  <a:gd name="T6" fmla="*/ 5 w 19"/>
                  <a:gd name="T7" fmla="*/ 14 h 14"/>
                  <a:gd name="T8" fmla="*/ 0 w 19"/>
                  <a:gd name="T9" fmla="*/ 9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9"/>
                    </a:moveTo>
                    <a:lnTo>
                      <a:pt x="14" y="0"/>
                    </a:lnTo>
                    <a:lnTo>
                      <a:pt x="19" y="5"/>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8" name="Freeform 101"/>
              <p:cNvSpPr>
                <a:spLocks/>
              </p:cNvSpPr>
              <p:nvPr/>
            </p:nvSpPr>
            <p:spPr bwMode="auto">
              <a:xfrm>
                <a:off x="3243" y="2365"/>
                <a:ext cx="19" cy="15"/>
              </a:xfrm>
              <a:custGeom>
                <a:avLst/>
                <a:gdLst>
                  <a:gd name="T0" fmla="*/ 0 w 19"/>
                  <a:gd name="T1" fmla="*/ 10 h 15"/>
                  <a:gd name="T2" fmla="*/ 19 w 19"/>
                  <a:gd name="T3" fmla="*/ 0 h 15"/>
                  <a:gd name="T4" fmla="*/ 19 w 19"/>
                  <a:gd name="T5" fmla="*/ 5 h 15"/>
                  <a:gd name="T6" fmla="*/ 0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9" y="0"/>
                    </a:lnTo>
                    <a:lnTo>
                      <a:pt x="19"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49" name="Freeform 102"/>
              <p:cNvSpPr>
                <a:spLocks/>
              </p:cNvSpPr>
              <p:nvPr/>
            </p:nvSpPr>
            <p:spPr bwMode="auto">
              <a:xfrm>
                <a:off x="3276" y="2342"/>
                <a:ext cx="24" cy="19"/>
              </a:xfrm>
              <a:custGeom>
                <a:avLst/>
                <a:gdLst>
                  <a:gd name="T0" fmla="*/ 0 w 24"/>
                  <a:gd name="T1" fmla="*/ 14 h 19"/>
                  <a:gd name="T2" fmla="*/ 19 w 24"/>
                  <a:gd name="T3" fmla="*/ 0 h 19"/>
                  <a:gd name="T4" fmla="*/ 24 w 24"/>
                  <a:gd name="T5" fmla="*/ 4 h 19"/>
                  <a:gd name="T6" fmla="*/ 5 w 24"/>
                  <a:gd name="T7" fmla="*/ 19 h 19"/>
                  <a:gd name="T8" fmla="*/ 0 w 24"/>
                  <a:gd name="T9" fmla="*/ 14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4"/>
                    </a:moveTo>
                    <a:lnTo>
                      <a:pt x="19" y="0"/>
                    </a:lnTo>
                    <a:lnTo>
                      <a:pt x="24" y="4"/>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0" name="Freeform 103"/>
              <p:cNvSpPr>
                <a:spLocks/>
              </p:cNvSpPr>
              <p:nvPr/>
            </p:nvSpPr>
            <p:spPr bwMode="auto">
              <a:xfrm>
                <a:off x="3300" y="2337"/>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1" name="Rectangle 104"/>
              <p:cNvSpPr>
                <a:spLocks noChangeArrowheads="1"/>
              </p:cNvSpPr>
              <p:nvPr/>
            </p:nvSpPr>
            <p:spPr bwMode="auto">
              <a:xfrm>
                <a:off x="3329" y="2327"/>
                <a:ext cx="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952" name="Freeform 105"/>
              <p:cNvSpPr>
                <a:spLocks/>
              </p:cNvSpPr>
              <p:nvPr/>
            </p:nvSpPr>
            <p:spPr bwMode="auto">
              <a:xfrm>
                <a:off x="3329" y="2313"/>
                <a:ext cx="28" cy="19"/>
              </a:xfrm>
              <a:custGeom>
                <a:avLst/>
                <a:gdLst>
                  <a:gd name="T0" fmla="*/ 0 w 28"/>
                  <a:gd name="T1" fmla="*/ 14 h 19"/>
                  <a:gd name="T2" fmla="*/ 23 w 28"/>
                  <a:gd name="T3" fmla="*/ 0 h 19"/>
                  <a:gd name="T4" fmla="*/ 28 w 28"/>
                  <a:gd name="T5" fmla="*/ 5 h 19"/>
                  <a:gd name="T6" fmla="*/ 4 w 28"/>
                  <a:gd name="T7" fmla="*/ 19 h 19"/>
                  <a:gd name="T8" fmla="*/ 0 w 28"/>
                  <a:gd name="T9" fmla="*/ 14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0" y="14"/>
                    </a:moveTo>
                    <a:lnTo>
                      <a:pt x="23" y="0"/>
                    </a:lnTo>
                    <a:lnTo>
                      <a:pt x="28" y="5"/>
                    </a:lnTo>
                    <a:lnTo>
                      <a:pt x="4"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3" name="Freeform 106"/>
              <p:cNvSpPr>
                <a:spLocks/>
              </p:cNvSpPr>
              <p:nvPr/>
            </p:nvSpPr>
            <p:spPr bwMode="auto">
              <a:xfrm>
                <a:off x="3376" y="2294"/>
                <a:ext cx="15" cy="9"/>
              </a:xfrm>
              <a:custGeom>
                <a:avLst/>
                <a:gdLst>
                  <a:gd name="T0" fmla="*/ 0 w 15"/>
                  <a:gd name="T1" fmla="*/ 5 h 9"/>
                  <a:gd name="T2" fmla="*/ 15 w 15"/>
                  <a:gd name="T3" fmla="*/ 0 h 9"/>
                  <a:gd name="T4" fmla="*/ 15 w 15"/>
                  <a:gd name="T5" fmla="*/ 5 h 9"/>
                  <a:gd name="T6" fmla="*/ 0 w 15"/>
                  <a:gd name="T7" fmla="*/ 9 h 9"/>
                  <a:gd name="T8" fmla="*/ 0 w 15"/>
                  <a:gd name="T9" fmla="*/ 5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5"/>
                    </a:moveTo>
                    <a:lnTo>
                      <a:pt x="15" y="0"/>
                    </a:lnTo>
                    <a:lnTo>
                      <a:pt x="15"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4" name="Freeform 107"/>
              <p:cNvSpPr>
                <a:spLocks/>
              </p:cNvSpPr>
              <p:nvPr/>
            </p:nvSpPr>
            <p:spPr bwMode="auto">
              <a:xfrm>
                <a:off x="3391" y="2284"/>
                <a:ext cx="19" cy="15"/>
              </a:xfrm>
              <a:custGeom>
                <a:avLst/>
                <a:gdLst>
                  <a:gd name="T0" fmla="*/ 0 w 19"/>
                  <a:gd name="T1" fmla="*/ 10 h 15"/>
                  <a:gd name="T2" fmla="*/ 19 w 19"/>
                  <a:gd name="T3" fmla="*/ 0 h 15"/>
                  <a:gd name="T4" fmla="*/ 19 w 19"/>
                  <a:gd name="T5" fmla="*/ 5 h 15"/>
                  <a:gd name="T6" fmla="*/ 0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9" y="0"/>
                    </a:lnTo>
                    <a:lnTo>
                      <a:pt x="19"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5" name="Freeform 108"/>
              <p:cNvSpPr>
                <a:spLocks/>
              </p:cNvSpPr>
              <p:nvPr/>
            </p:nvSpPr>
            <p:spPr bwMode="auto">
              <a:xfrm>
                <a:off x="3429" y="2265"/>
                <a:ext cx="19" cy="15"/>
              </a:xfrm>
              <a:custGeom>
                <a:avLst/>
                <a:gdLst>
                  <a:gd name="T0" fmla="*/ 0 w 19"/>
                  <a:gd name="T1" fmla="*/ 10 h 15"/>
                  <a:gd name="T2" fmla="*/ 19 w 19"/>
                  <a:gd name="T3" fmla="*/ 0 h 15"/>
                  <a:gd name="T4" fmla="*/ 19 w 19"/>
                  <a:gd name="T5" fmla="*/ 5 h 15"/>
                  <a:gd name="T6" fmla="*/ 0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9" y="0"/>
                    </a:lnTo>
                    <a:lnTo>
                      <a:pt x="19"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6" name="Freeform 109"/>
              <p:cNvSpPr>
                <a:spLocks/>
              </p:cNvSpPr>
              <p:nvPr/>
            </p:nvSpPr>
            <p:spPr bwMode="auto">
              <a:xfrm>
                <a:off x="3443" y="2256"/>
                <a:ext cx="19" cy="14"/>
              </a:xfrm>
              <a:custGeom>
                <a:avLst/>
                <a:gdLst>
                  <a:gd name="T0" fmla="*/ 0 w 19"/>
                  <a:gd name="T1" fmla="*/ 9 h 14"/>
                  <a:gd name="T2" fmla="*/ 14 w 19"/>
                  <a:gd name="T3" fmla="*/ 0 h 14"/>
                  <a:gd name="T4" fmla="*/ 19 w 19"/>
                  <a:gd name="T5" fmla="*/ 5 h 14"/>
                  <a:gd name="T6" fmla="*/ 5 w 19"/>
                  <a:gd name="T7" fmla="*/ 14 h 14"/>
                  <a:gd name="T8" fmla="*/ 0 w 19"/>
                  <a:gd name="T9" fmla="*/ 9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9"/>
                    </a:moveTo>
                    <a:lnTo>
                      <a:pt x="14" y="0"/>
                    </a:lnTo>
                    <a:lnTo>
                      <a:pt x="19" y="5"/>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7" name="Freeform 110"/>
              <p:cNvSpPr>
                <a:spLocks/>
              </p:cNvSpPr>
              <p:nvPr/>
            </p:nvSpPr>
            <p:spPr bwMode="auto">
              <a:xfrm>
                <a:off x="3481" y="2237"/>
                <a:ext cx="24" cy="14"/>
              </a:xfrm>
              <a:custGeom>
                <a:avLst/>
                <a:gdLst>
                  <a:gd name="T0" fmla="*/ 0 w 24"/>
                  <a:gd name="T1" fmla="*/ 9 h 14"/>
                  <a:gd name="T2" fmla="*/ 24 w 24"/>
                  <a:gd name="T3" fmla="*/ 0 h 14"/>
                  <a:gd name="T4" fmla="*/ 24 w 24"/>
                  <a:gd name="T5" fmla="*/ 4 h 14"/>
                  <a:gd name="T6" fmla="*/ 0 w 24"/>
                  <a:gd name="T7" fmla="*/ 14 h 14"/>
                  <a:gd name="T8" fmla="*/ 0 w 24"/>
                  <a:gd name="T9" fmla="*/ 9 h 14"/>
                  <a:gd name="T10" fmla="*/ 0 60000 65536"/>
                  <a:gd name="T11" fmla="*/ 0 60000 65536"/>
                  <a:gd name="T12" fmla="*/ 0 60000 65536"/>
                  <a:gd name="T13" fmla="*/ 0 60000 65536"/>
                  <a:gd name="T14" fmla="*/ 0 60000 65536"/>
                  <a:gd name="T15" fmla="*/ 0 w 24"/>
                  <a:gd name="T16" fmla="*/ 0 h 14"/>
                  <a:gd name="T17" fmla="*/ 24 w 24"/>
                  <a:gd name="T18" fmla="*/ 14 h 14"/>
                </a:gdLst>
                <a:ahLst/>
                <a:cxnLst>
                  <a:cxn ang="T10">
                    <a:pos x="T0" y="T1"/>
                  </a:cxn>
                  <a:cxn ang="T11">
                    <a:pos x="T2" y="T3"/>
                  </a:cxn>
                  <a:cxn ang="T12">
                    <a:pos x="T4" y="T5"/>
                  </a:cxn>
                  <a:cxn ang="T13">
                    <a:pos x="T6" y="T7"/>
                  </a:cxn>
                  <a:cxn ang="T14">
                    <a:pos x="T8" y="T9"/>
                  </a:cxn>
                </a:cxnLst>
                <a:rect l="T15" t="T16" r="T17" b="T18"/>
                <a:pathLst>
                  <a:path w="24" h="14">
                    <a:moveTo>
                      <a:pt x="0" y="9"/>
                    </a:moveTo>
                    <a:lnTo>
                      <a:pt x="24" y="0"/>
                    </a:lnTo>
                    <a:lnTo>
                      <a:pt x="24" y="4"/>
                    </a:lnTo>
                    <a:lnTo>
                      <a:pt x="0"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8" name="Freeform 111"/>
              <p:cNvSpPr>
                <a:spLocks/>
              </p:cNvSpPr>
              <p:nvPr/>
            </p:nvSpPr>
            <p:spPr bwMode="auto">
              <a:xfrm>
                <a:off x="3505" y="2232"/>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59" name="Freeform 112"/>
              <p:cNvSpPr>
                <a:spLocks/>
              </p:cNvSpPr>
              <p:nvPr/>
            </p:nvSpPr>
            <p:spPr bwMode="auto">
              <a:xfrm>
                <a:off x="3534" y="2208"/>
                <a:ext cx="28" cy="19"/>
              </a:xfrm>
              <a:custGeom>
                <a:avLst/>
                <a:gdLst>
                  <a:gd name="T0" fmla="*/ 0 w 28"/>
                  <a:gd name="T1" fmla="*/ 14 h 19"/>
                  <a:gd name="T2" fmla="*/ 28 w 28"/>
                  <a:gd name="T3" fmla="*/ 0 h 19"/>
                  <a:gd name="T4" fmla="*/ 28 w 28"/>
                  <a:gd name="T5" fmla="*/ 5 h 19"/>
                  <a:gd name="T6" fmla="*/ 0 w 28"/>
                  <a:gd name="T7" fmla="*/ 19 h 19"/>
                  <a:gd name="T8" fmla="*/ 0 w 28"/>
                  <a:gd name="T9" fmla="*/ 14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0" y="14"/>
                    </a:moveTo>
                    <a:lnTo>
                      <a:pt x="28" y="0"/>
                    </a:lnTo>
                    <a:lnTo>
                      <a:pt x="28" y="5"/>
                    </a:lnTo>
                    <a:lnTo>
                      <a:pt x="0"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0" name="Freeform 113"/>
              <p:cNvSpPr>
                <a:spLocks/>
              </p:cNvSpPr>
              <p:nvPr/>
            </p:nvSpPr>
            <p:spPr bwMode="auto">
              <a:xfrm>
                <a:off x="3558" y="2203"/>
                <a:ext cx="9" cy="10"/>
              </a:xfrm>
              <a:custGeom>
                <a:avLst/>
                <a:gdLst>
                  <a:gd name="T0" fmla="*/ 0 w 9"/>
                  <a:gd name="T1" fmla="*/ 5 h 10"/>
                  <a:gd name="T2" fmla="*/ 4 w 9"/>
                  <a:gd name="T3" fmla="*/ 0 h 10"/>
                  <a:gd name="T4" fmla="*/ 9 w 9"/>
                  <a:gd name="T5" fmla="*/ 5 h 10"/>
                  <a:gd name="T6" fmla="*/ 4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4" y="0"/>
                    </a:lnTo>
                    <a:lnTo>
                      <a:pt x="9" y="5"/>
                    </a:lnTo>
                    <a:lnTo>
                      <a:pt x="4"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1" name="Rectangle 114"/>
              <p:cNvSpPr>
                <a:spLocks noChangeArrowheads="1"/>
              </p:cNvSpPr>
              <p:nvPr/>
            </p:nvSpPr>
            <p:spPr bwMode="auto">
              <a:xfrm>
                <a:off x="3586" y="2194"/>
                <a:ext cx="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962" name="Freeform 115"/>
              <p:cNvSpPr>
                <a:spLocks/>
              </p:cNvSpPr>
              <p:nvPr/>
            </p:nvSpPr>
            <p:spPr bwMode="auto">
              <a:xfrm>
                <a:off x="3591" y="2180"/>
                <a:ext cx="28" cy="19"/>
              </a:xfrm>
              <a:custGeom>
                <a:avLst/>
                <a:gdLst>
                  <a:gd name="T0" fmla="*/ 0 w 28"/>
                  <a:gd name="T1" fmla="*/ 14 h 19"/>
                  <a:gd name="T2" fmla="*/ 28 w 28"/>
                  <a:gd name="T3" fmla="*/ 0 h 19"/>
                  <a:gd name="T4" fmla="*/ 28 w 28"/>
                  <a:gd name="T5" fmla="*/ 4 h 19"/>
                  <a:gd name="T6" fmla="*/ 0 w 28"/>
                  <a:gd name="T7" fmla="*/ 19 h 19"/>
                  <a:gd name="T8" fmla="*/ 0 w 28"/>
                  <a:gd name="T9" fmla="*/ 14 h 19"/>
                  <a:gd name="T10" fmla="*/ 0 60000 65536"/>
                  <a:gd name="T11" fmla="*/ 0 60000 65536"/>
                  <a:gd name="T12" fmla="*/ 0 60000 65536"/>
                  <a:gd name="T13" fmla="*/ 0 60000 65536"/>
                  <a:gd name="T14" fmla="*/ 0 60000 65536"/>
                  <a:gd name="T15" fmla="*/ 0 w 28"/>
                  <a:gd name="T16" fmla="*/ 0 h 19"/>
                  <a:gd name="T17" fmla="*/ 28 w 28"/>
                  <a:gd name="T18" fmla="*/ 19 h 19"/>
                </a:gdLst>
                <a:ahLst/>
                <a:cxnLst>
                  <a:cxn ang="T10">
                    <a:pos x="T0" y="T1"/>
                  </a:cxn>
                  <a:cxn ang="T11">
                    <a:pos x="T2" y="T3"/>
                  </a:cxn>
                  <a:cxn ang="T12">
                    <a:pos x="T4" y="T5"/>
                  </a:cxn>
                  <a:cxn ang="T13">
                    <a:pos x="T6" y="T7"/>
                  </a:cxn>
                  <a:cxn ang="T14">
                    <a:pos x="T8" y="T9"/>
                  </a:cxn>
                </a:cxnLst>
                <a:rect l="T15" t="T16" r="T17" b="T18"/>
                <a:pathLst>
                  <a:path w="28" h="19">
                    <a:moveTo>
                      <a:pt x="0" y="14"/>
                    </a:moveTo>
                    <a:lnTo>
                      <a:pt x="28" y="0"/>
                    </a:lnTo>
                    <a:lnTo>
                      <a:pt x="28" y="4"/>
                    </a:lnTo>
                    <a:lnTo>
                      <a:pt x="0"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3" name="Freeform 116"/>
              <p:cNvSpPr>
                <a:spLocks/>
              </p:cNvSpPr>
              <p:nvPr/>
            </p:nvSpPr>
            <p:spPr bwMode="auto">
              <a:xfrm>
                <a:off x="3639" y="2170"/>
                <a:ext cx="14" cy="10"/>
              </a:xfrm>
              <a:custGeom>
                <a:avLst/>
                <a:gdLst>
                  <a:gd name="T0" fmla="*/ 0 w 14"/>
                  <a:gd name="T1" fmla="*/ 5 h 10"/>
                  <a:gd name="T2" fmla="*/ 14 w 14"/>
                  <a:gd name="T3" fmla="*/ 0 h 10"/>
                  <a:gd name="T4" fmla="*/ 14 w 14"/>
                  <a:gd name="T5" fmla="*/ 5 h 10"/>
                  <a:gd name="T6" fmla="*/ 0 w 14"/>
                  <a:gd name="T7" fmla="*/ 10 h 10"/>
                  <a:gd name="T8" fmla="*/ 0 w 14"/>
                  <a:gd name="T9" fmla="*/ 5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0" y="5"/>
                    </a:moveTo>
                    <a:lnTo>
                      <a:pt x="14" y="0"/>
                    </a:lnTo>
                    <a:lnTo>
                      <a:pt x="14"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4" name="Freeform 117"/>
              <p:cNvSpPr>
                <a:spLocks/>
              </p:cNvSpPr>
              <p:nvPr/>
            </p:nvSpPr>
            <p:spPr bwMode="auto">
              <a:xfrm>
                <a:off x="3653" y="2160"/>
                <a:ext cx="19" cy="15"/>
              </a:xfrm>
              <a:custGeom>
                <a:avLst/>
                <a:gdLst>
                  <a:gd name="T0" fmla="*/ 0 w 19"/>
                  <a:gd name="T1" fmla="*/ 10 h 15"/>
                  <a:gd name="T2" fmla="*/ 19 w 19"/>
                  <a:gd name="T3" fmla="*/ 0 h 15"/>
                  <a:gd name="T4" fmla="*/ 19 w 19"/>
                  <a:gd name="T5" fmla="*/ 5 h 15"/>
                  <a:gd name="T6" fmla="*/ 0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9" y="0"/>
                    </a:lnTo>
                    <a:lnTo>
                      <a:pt x="19"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5" name="Freeform 118"/>
              <p:cNvSpPr>
                <a:spLocks/>
              </p:cNvSpPr>
              <p:nvPr/>
            </p:nvSpPr>
            <p:spPr bwMode="auto">
              <a:xfrm>
                <a:off x="3691" y="2141"/>
                <a:ext cx="19" cy="15"/>
              </a:xfrm>
              <a:custGeom>
                <a:avLst/>
                <a:gdLst>
                  <a:gd name="T0" fmla="*/ 0 w 19"/>
                  <a:gd name="T1" fmla="*/ 10 h 15"/>
                  <a:gd name="T2" fmla="*/ 19 w 19"/>
                  <a:gd name="T3" fmla="*/ 0 h 15"/>
                  <a:gd name="T4" fmla="*/ 19 w 19"/>
                  <a:gd name="T5" fmla="*/ 5 h 15"/>
                  <a:gd name="T6" fmla="*/ 0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9" y="0"/>
                    </a:lnTo>
                    <a:lnTo>
                      <a:pt x="19"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6" name="Freeform 119"/>
              <p:cNvSpPr>
                <a:spLocks/>
              </p:cNvSpPr>
              <p:nvPr/>
            </p:nvSpPr>
            <p:spPr bwMode="auto">
              <a:xfrm>
                <a:off x="3710" y="2137"/>
                <a:ext cx="14" cy="9"/>
              </a:xfrm>
              <a:custGeom>
                <a:avLst/>
                <a:gdLst>
                  <a:gd name="T0" fmla="*/ 0 w 14"/>
                  <a:gd name="T1" fmla="*/ 4 h 9"/>
                  <a:gd name="T2" fmla="*/ 14 w 14"/>
                  <a:gd name="T3" fmla="*/ 0 h 9"/>
                  <a:gd name="T4" fmla="*/ 14 w 14"/>
                  <a:gd name="T5" fmla="*/ 4 h 9"/>
                  <a:gd name="T6" fmla="*/ 0 w 14"/>
                  <a:gd name="T7" fmla="*/ 9 h 9"/>
                  <a:gd name="T8" fmla="*/ 0 w 14"/>
                  <a:gd name="T9" fmla="*/ 4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4"/>
                    </a:moveTo>
                    <a:lnTo>
                      <a:pt x="14" y="0"/>
                    </a:lnTo>
                    <a:lnTo>
                      <a:pt x="14"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7" name="Freeform 120"/>
              <p:cNvSpPr>
                <a:spLocks/>
              </p:cNvSpPr>
              <p:nvPr/>
            </p:nvSpPr>
            <p:spPr bwMode="auto">
              <a:xfrm>
                <a:off x="3743" y="2118"/>
                <a:ext cx="24" cy="14"/>
              </a:xfrm>
              <a:custGeom>
                <a:avLst/>
                <a:gdLst>
                  <a:gd name="T0" fmla="*/ 0 w 24"/>
                  <a:gd name="T1" fmla="*/ 9 h 14"/>
                  <a:gd name="T2" fmla="*/ 24 w 24"/>
                  <a:gd name="T3" fmla="*/ 0 h 14"/>
                  <a:gd name="T4" fmla="*/ 24 w 24"/>
                  <a:gd name="T5" fmla="*/ 4 h 14"/>
                  <a:gd name="T6" fmla="*/ 0 w 24"/>
                  <a:gd name="T7" fmla="*/ 14 h 14"/>
                  <a:gd name="T8" fmla="*/ 0 w 24"/>
                  <a:gd name="T9" fmla="*/ 9 h 14"/>
                  <a:gd name="T10" fmla="*/ 0 60000 65536"/>
                  <a:gd name="T11" fmla="*/ 0 60000 65536"/>
                  <a:gd name="T12" fmla="*/ 0 60000 65536"/>
                  <a:gd name="T13" fmla="*/ 0 60000 65536"/>
                  <a:gd name="T14" fmla="*/ 0 60000 65536"/>
                  <a:gd name="T15" fmla="*/ 0 w 24"/>
                  <a:gd name="T16" fmla="*/ 0 h 14"/>
                  <a:gd name="T17" fmla="*/ 24 w 24"/>
                  <a:gd name="T18" fmla="*/ 14 h 14"/>
                </a:gdLst>
                <a:ahLst/>
                <a:cxnLst>
                  <a:cxn ang="T10">
                    <a:pos x="T0" y="T1"/>
                  </a:cxn>
                  <a:cxn ang="T11">
                    <a:pos x="T2" y="T3"/>
                  </a:cxn>
                  <a:cxn ang="T12">
                    <a:pos x="T4" y="T5"/>
                  </a:cxn>
                  <a:cxn ang="T13">
                    <a:pos x="T6" y="T7"/>
                  </a:cxn>
                  <a:cxn ang="T14">
                    <a:pos x="T8" y="T9"/>
                  </a:cxn>
                </a:cxnLst>
                <a:rect l="T15" t="T16" r="T17" b="T18"/>
                <a:pathLst>
                  <a:path w="24" h="14">
                    <a:moveTo>
                      <a:pt x="0" y="9"/>
                    </a:moveTo>
                    <a:lnTo>
                      <a:pt x="24" y="0"/>
                    </a:lnTo>
                    <a:lnTo>
                      <a:pt x="24" y="4"/>
                    </a:lnTo>
                    <a:lnTo>
                      <a:pt x="0"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8" name="Freeform 121"/>
              <p:cNvSpPr>
                <a:spLocks/>
              </p:cNvSpPr>
              <p:nvPr/>
            </p:nvSpPr>
            <p:spPr bwMode="auto">
              <a:xfrm>
                <a:off x="3767" y="2113"/>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69" name="Freeform 122"/>
              <p:cNvSpPr>
                <a:spLocks/>
              </p:cNvSpPr>
              <p:nvPr/>
            </p:nvSpPr>
            <p:spPr bwMode="auto">
              <a:xfrm>
                <a:off x="3796" y="2098"/>
                <a:ext cx="28" cy="15"/>
              </a:xfrm>
              <a:custGeom>
                <a:avLst/>
                <a:gdLst>
                  <a:gd name="T0" fmla="*/ 0 w 28"/>
                  <a:gd name="T1" fmla="*/ 10 h 15"/>
                  <a:gd name="T2" fmla="*/ 28 w 28"/>
                  <a:gd name="T3" fmla="*/ 0 h 15"/>
                  <a:gd name="T4" fmla="*/ 28 w 28"/>
                  <a:gd name="T5" fmla="*/ 5 h 15"/>
                  <a:gd name="T6" fmla="*/ 0 w 28"/>
                  <a:gd name="T7" fmla="*/ 15 h 15"/>
                  <a:gd name="T8" fmla="*/ 0 w 28"/>
                  <a:gd name="T9" fmla="*/ 10 h 15"/>
                  <a:gd name="T10" fmla="*/ 0 60000 65536"/>
                  <a:gd name="T11" fmla="*/ 0 60000 65536"/>
                  <a:gd name="T12" fmla="*/ 0 60000 65536"/>
                  <a:gd name="T13" fmla="*/ 0 60000 65536"/>
                  <a:gd name="T14" fmla="*/ 0 60000 65536"/>
                  <a:gd name="T15" fmla="*/ 0 w 28"/>
                  <a:gd name="T16" fmla="*/ 0 h 15"/>
                  <a:gd name="T17" fmla="*/ 28 w 28"/>
                  <a:gd name="T18" fmla="*/ 15 h 15"/>
                </a:gdLst>
                <a:ahLst/>
                <a:cxnLst>
                  <a:cxn ang="T10">
                    <a:pos x="T0" y="T1"/>
                  </a:cxn>
                  <a:cxn ang="T11">
                    <a:pos x="T2" y="T3"/>
                  </a:cxn>
                  <a:cxn ang="T12">
                    <a:pos x="T4" y="T5"/>
                  </a:cxn>
                  <a:cxn ang="T13">
                    <a:pos x="T6" y="T7"/>
                  </a:cxn>
                  <a:cxn ang="T14">
                    <a:pos x="T8" y="T9"/>
                  </a:cxn>
                </a:cxnLst>
                <a:rect l="T15" t="T16" r="T17" b="T18"/>
                <a:pathLst>
                  <a:path w="28" h="15">
                    <a:moveTo>
                      <a:pt x="0" y="10"/>
                    </a:moveTo>
                    <a:lnTo>
                      <a:pt x="28" y="0"/>
                    </a:lnTo>
                    <a:lnTo>
                      <a:pt x="28"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0" name="Freeform 123"/>
              <p:cNvSpPr>
                <a:spLocks/>
              </p:cNvSpPr>
              <p:nvPr/>
            </p:nvSpPr>
            <p:spPr bwMode="auto">
              <a:xfrm>
                <a:off x="3820" y="2094"/>
                <a:ext cx="9" cy="9"/>
              </a:xfrm>
              <a:custGeom>
                <a:avLst/>
                <a:gdLst>
                  <a:gd name="T0" fmla="*/ 0 w 9"/>
                  <a:gd name="T1" fmla="*/ 4 h 9"/>
                  <a:gd name="T2" fmla="*/ 4 w 9"/>
                  <a:gd name="T3" fmla="*/ 0 h 9"/>
                  <a:gd name="T4" fmla="*/ 9 w 9"/>
                  <a:gd name="T5" fmla="*/ 4 h 9"/>
                  <a:gd name="T6" fmla="*/ 4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4" y="0"/>
                    </a:lnTo>
                    <a:lnTo>
                      <a:pt x="9" y="4"/>
                    </a:lnTo>
                    <a:lnTo>
                      <a:pt x="4"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1" name="Rectangle 124"/>
              <p:cNvSpPr>
                <a:spLocks noChangeArrowheads="1"/>
              </p:cNvSpPr>
              <p:nvPr/>
            </p:nvSpPr>
            <p:spPr bwMode="auto">
              <a:xfrm>
                <a:off x="3848" y="2084"/>
                <a:ext cx="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972" name="Freeform 125"/>
              <p:cNvSpPr>
                <a:spLocks/>
              </p:cNvSpPr>
              <p:nvPr/>
            </p:nvSpPr>
            <p:spPr bwMode="auto">
              <a:xfrm>
                <a:off x="3853" y="2075"/>
                <a:ext cx="29" cy="14"/>
              </a:xfrm>
              <a:custGeom>
                <a:avLst/>
                <a:gdLst>
                  <a:gd name="T0" fmla="*/ 0 w 29"/>
                  <a:gd name="T1" fmla="*/ 9 h 14"/>
                  <a:gd name="T2" fmla="*/ 29 w 29"/>
                  <a:gd name="T3" fmla="*/ 0 h 14"/>
                  <a:gd name="T4" fmla="*/ 29 w 29"/>
                  <a:gd name="T5" fmla="*/ 4 h 14"/>
                  <a:gd name="T6" fmla="*/ 0 w 29"/>
                  <a:gd name="T7" fmla="*/ 14 h 14"/>
                  <a:gd name="T8" fmla="*/ 0 w 29"/>
                  <a:gd name="T9" fmla="*/ 9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0" y="9"/>
                    </a:moveTo>
                    <a:lnTo>
                      <a:pt x="29" y="0"/>
                    </a:lnTo>
                    <a:lnTo>
                      <a:pt x="29" y="4"/>
                    </a:lnTo>
                    <a:lnTo>
                      <a:pt x="0"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3" name="Freeform 126"/>
              <p:cNvSpPr>
                <a:spLocks/>
              </p:cNvSpPr>
              <p:nvPr/>
            </p:nvSpPr>
            <p:spPr bwMode="auto">
              <a:xfrm>
                <a:off x="3901" y="2065"/>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4" name="Freeform 127"/>
              <p:cNvSpPr>
                <a:spLocks/>
              </p:cNvSpPr>
              <p:nvPr/>
            </p:nvSpPr>
            <p:spPr bwMode="auto">
              <a:xfrm>
                <a:off x="3910" y="2056"/>
                <a:ext cx="24" cy="14"/>
              </a:xfrm>
              <a:custGeom>
                <a:avLst/>
                <a:gdLst>
                  <a:gd name="T0" fmla="*/ 0 w 24"/>
                  <a:gd name="T1" fmla="*/ 9 h 14"/>
                  <a:gd name="T2" fmla="*/ 24 w 24"/>
                  <a:gd name="T3" fmla="*/ 0 h 14"/>
                  <a:gd name="T4" fmla="*/ 24 w 24"/>
                  <a:gd name="T5" fmla="*/ 4 h 14"/>
                  <a:gd name="T6" fmla="*/ 0 w 24"/>
                  <a:gd name="T7" fmla="*/ 14 h 14"/>
                  <a:gd name="T8" fmla="*/ 0 w 24"/>
                  <a:gd name="T9" fmla="*/ 9 h 14"/>
                  <a:gd name="T10" fmla="*/ 0 60000 65536"/>
                  <a:gd name="T11" fmla="*/ 0 60000 65536"/>
                  <a:gd name="T12" fmla="*/ 0 60000 65536"/>
                  <a:gd name="T13" fmla="*/ 0 60000 65536"/>
                  <a:gd name="T14" fmla="*/ 0 60000 65536"/>
                  <a:gd name="T15" fmla="*/ 0 w 24"/>
                  <a:gd name="T16" fmla="*/ 0 h 14"/>
                  <a:gd name="T17" fmla="*/ 24 w 24"/>
                  <a:gd name="T18" fmla="*/ 14 h 14"/>
                </a:gdLst>
                <a:ahLst/>
                <a:cxnLst>
                  <a:cxn ang="T10">
                    <a:pos x="T0" y="T1"/>
                  </a:cxn>
                  <a:cxn ang="T11">
                    <a:pos x="T2" y="T3"/>
                  </a:cxn>
                  <a:cxn ang="T12">
                    <a:pos x="T4" y="T5"/>
                  </a:cxn>
                  <a:cxn ang="T13">
                    <a:pos x="T6" y="T7"/>
                  </a:cxn>
                  <a:cxn ang="T14">
                    <a:pos x="T8" y="T9"/>
                  </a:cxn>
                </a:cxnLst>
                <a:rect l="T15" t="T16" r="T17" b="T18"/>
                <a:pathLst>
                  <a:path w="24" h="14">
                    <a:moveTo>
                      <a:pt x="0" y="9"/>
                    </a:moveTo>
                    <a:lnTo>
                      <a:pt x="24" y="0"/>
                    </a:lnTo>
                    <a:lnTo>
                      <a:pt x="24" y="4"/>
                    </a:lnTo>
                    <a:lnTo>
                      <a:pt x="0"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5" name="Freeform 128"/>
              <p:cNvSpPr>
                <a:spLocks/>
              </p:cNvSpPr>
              <p:nvPr/>
            </p:nvSpPr>
            <p:spPr bwMode="auto">
              <a:xfrm>
                <a:off x="3953" y="2046"/>
                <a:ext cx="15" cy="10"/>
              </a:xfrm>
              <a:custGeom>
                <a:avLst/>
                <a:gdLst>
                  <a:gd name="T0" fmla="*/ 0 w 15"/>
                  <a:gd name="T1" fmla="*/ 5 h 10"/>
                  <a:gd name="T2" fmla="*/ 15 w 15"/>
                  <a:gd name="T3" fmla="*/ 0 h 10"/>
                  <a:gd name="T4" fmla="*/ 15 w 15"/>
                  <a:gd name="T5" fmla="*/ 5 h 10"/>
                  <a:gd name="T6" fmla="*/ 0 w 15"/>
                  <a:gd name="T7" fmla="*/ 10 h 10"/>
                  <a:gd name="T8" fmla="*/ 0 w 15"/>
                  <a:gd name="T9" fmla="*/ 5 h 10"/>
                  <a:gd name="T10" fmla="*/ 0 60000 65536"/>
                  <a:gd name="T11" fmla="*/ 0 60000 65536"/>
                  <a:gd name="T12" fmla="*/ 0 60000 65536"/>
                  <a:gd name="T13" fmla="*/ 0 60000 65536"/>
                  <a:gd name="T14" fmla="*/ 0 60000 65536"/>
                  <a:gd name="T15" fmla="*/ 0 w 15"/>
                  <a:gd name="T16" fmla="*/ 0 h 10"/>
                  <a:gd name="T17" fmla="*/ 15 w 15"/>
                  <a:gd name="T18" fmla="*/ 10 h 10"/>
                </a:gdLst>
                <a:ahLst/>
                <a:cxnLst>
                  <a:cxn ang="T10">
                    <a:pos x="T0" y="T1"/>
                  </a:cxn>
                  <a:cxn ang="T11">
                    <a:pos x="T2" y="T3"/>
                  </a:cxn>
                  <a:cxn ang="T12">
                    <a:pos x="T4" y="T5"/>
                  </a:cxn>
                  <a:cxn ang="T13">
                    <a:pos x="T6" y="T7"/>
                  </a:cxn>
                  <a:cxn ang="T14">
                    <a:pos x="T8" y="T9"/>
                  </a:cxn>
                </a:cxnLst>
                <a:rect l="T15" t="T16" r="T17" b="T18"/>
                <a:pathLst>
                  <a:path w="15" h="10">
                    <a:moveTo>
                      <a:pt x="0" y="5"/>
                    </a:moveTo>
                    <a:lnTo>
                      <a:pt x="15" y="0"/>
                    </a:lnTo>
                    <a:lnTo>
                      <a:pt x="15"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6" name="Freeform 129"/>
              <p:cNvSpPr>
                <a:spLocks/>
              </p:cNvSpPr>
              <p:nvPr/>
            </p:nvSpPr>
            <p:spPr bwMode="auto">
              <a:xfrm>
                <a:off x="3968" y="2037"/>
                <a:ext cx="19" cy="14"/>
              </a:xfrm>
              <a:custGeom>
                <a:avLst/>
                <a:gdLst>
                  <a:gd name="T0" fmla="*/ 0 w 19"/>
                  <a:gd name="T1" fmla="*/ 9 h 14"/>
                  <a:gd name="T2" fmla="*/ 19 w 19"/>
                  <a:gd name="T3" fmla="*/ 0 h 14"/>
                  <a:gd name="T4" fmla="*/ 19 w 19"/>
                  <a:gd name="T5" fmla="*/ 4 h 14"/>
                  <a:gd name="T6" fmla="*/ 0 w 19"/>
                  <a:gd name="T7" fmla="*/ 14 h 14"/>
                  <a:gd name="T8" fmla="*/ 0 w 19"/>
                  <a:gd name="T9" fmla="*/ 9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9"/>
                    </a:moveTo>
                    <a:lnTo>
                      <a:pt x="19" y="0"/>
                    </a:lnTo>
                    <a:lnTo>
                      <a:pt x="19" y="4"/>
                    </a:lnTo>
                    <a:lnTo>
                      <a:pt x="0"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7" name="Freeform 130"/>
              <p:cNvSpPr>
                <a:spLocks/>
              </p:cNvSpPr>
              <p:nvPr/>
            </p:nvSpPr>
            <p:spPr bwMode="auto">
              <a:xfrm>
                <a:off x="4006" y="2022"/>
                <a:ext cx="24" cy="15"/>
              </a:xfrm>
              <a:custGeom>
                <a:avLst/>
                <a:gdLst>
                  <a:gd name="T0" fmla="*/ 0 w 24"/>
                  <a:gd name="T1" fmla="*/ 10 h 15"/>
                  <a:gd name="T2" fmla="*/ 24 w 24"/>
                  <a:gd name="T3" fmla="*/ 0 h 15"/>
                  <a:gd name="T4" fmla="*/ 24 w 24"/>
                  <a:gd name="T5" fmla="*/ 5 h 15"/>
                  <a:gd name="T6" fmla="*/ 0 w 24"/>
                  <a:gd name="T7" fmla="*/ 15 h 15"/>
                  <a:gd name="T8" fmla="*/ 0 w 24"/>
                  <a:gd name="T9" fmla="*/ 10 h 15"/>
                  <a:gd name="T10" fmla="*/ 0 60000 65536"/>
                  <a:gd name="T11" fmla="*/ 0 60000 65536"/>
                  <a:gd name="T12" fmla="*/ 0 60000 65536"/>
                  <a:gd name="T13" fmla="*/ 0 60000 65536"/>
                  <a:gd name="T14" fmla="*/ 0 60000 65536"/>
                  <a:gd name="T15" fmla="*/ 0 w 24"/>
                  <a:gd name="T16" fmla="*/ 0 h 15"/>
                  <a:gd name="T17" fmla="*/ 24 w 24"/>
                  <a:gd name="T18" fmla="*/ 15 h 15"/>
                </a:gdLst>
                <a:ahLst/>
                <a:cxnLst>
                  <a:cxn ang="T10">
                    <a:pos x="T0" y="T1"/>
                  </a:cxn>
                  <a:cxn ang="T11">
                    <a:pos x="T2" y="T3"/>
                  </a:cxn>
                  <a:cxn ang="T12">
                    <a:pos x="T4" y="T5"/>
                  </a:cxn>
                  <a:cxn ang="T13">
                    <a:pos x="T6" y="T7"/>
                  </a:cxn>
                  <a:cxn ang="T14">
                    <a:pos x="T8" y="T9"/>
                  </a:cxn>
                </a:cxnLst>
                <a:rect l="T15" t="T16" r="T17" b="T18"/>
                <a:pathLst>
                  <a:path w="24" h="15">
                    <a:moveTo>
                      <a:pt x="0" y="10"/>
                    </a:moveTo>
                    <a:lnTo>
                      <a:pt x="24" y="0"/>
                    </a:lnTo>
                    <a:lnTo>
                      <a:pt x="24"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8" name="Freeform 131"/>
              <p:cNvSpPr>
                <a:spLocks/>
              </p:cNvSpPr>
              <p:nvPr/>
            </p:nvSpPr>
            <p:spPr bwMode="auto">
              <a:xfrm>
                <a:off x="4030" y="2017"/>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79" name="Freeform 132"/>
              <p:cNvSpPr>
                <a:spLocks/>
              </p:cNvSpPr>
              <p:nvPr/>
            </p:nvSpPr>
            <p:spPr bwMode="auto">
              <a:xfrm>
                <a:off x="4058" y="2008"/>
                <a:ext cx="29" cy="9"/>
              </a:xfrm>
              <a:custGeom>
                <a:avLst/>
                <a:gdLst>
                  <a:gd name="T0" fmla="*/ 0 w 29"/>
                  <a:gd name="T1" fmla="*/ 5 h 9"/>
                  <a:gd name="T2" fmla="*/ 29 w 29"/>
                  <a:gd name="T3" fmla="*/ 0 h 9"/>
                  <a:gd name="T4" fmla="*/ 29 w 29"/>
                  <a:gd name="T5" fmla="*/ 5 h 9"/>
                  <a:gd name="T6" fmla="*/ 0 w 29"/>
                  <a:gd name="T7" fmla="*/ 9 h 9"/>
                  <a:gd name="T8" fmla="*/ 0 w 29"/>
                  <a:gd name="T9" fmla="*/ 5 h 9"/>
                  <a:gd name="T10" fmla="*/ 0 60000 65536"/>
                  <a:gd name="T11" fmla="*/ 0 60000 65536"/>
                  <a:gd name="T12" fmla="*/ 0 60000 65536"/>
                  <a:gd name="T13" fmla="*/ 0 60000 65536"/>
                  <a:gd name="T14" fmla="*/ 0 60000 65536"/>
                  <a:gd name="T15" fmla="*/ 0 w 29"/>
                  <a:gd name="T16" fmla="*/ 0 h 9"/>
                  <a:gd name="T17" fmla="*/ 29 w 29"/>
                  <a:gd name="T18" fmla="*/ 9 h 9"/>
                </a:gdLst>
                <a:ahLst/>
                <a:cxnLst>
                  <a:cxn ang="T10">
                    <a:pos x="T0" y="T1"/>
                  </a:cxn>
                  <a:cxn ang="T11">
                    <a:pos x="T2" y="T3"/>
                  </a:cxn>
                  <a:cxn ang="T12">
                    <a:pos x="T4" y="T5"/>
                  </a:cxn>
                  <a:cxn ang="T13">
                    <a:pos x="T6" y="T7"/>
                  </a:cxn>
                  <a:cxn ang="T14">
                    <a:pos x="T8" y="T9"/>
                  </a:cxn>
                </a:cxnLst>
                <a:rect l="T15" t="T16" r="T17" b="T18"/>
                <a:pathLst>
                  <a:path w="29" h="9">
                    <a:moveTo>
                      <a:pt x="0" y="5"/>
                    </a:moveTo>
                    <a:lnTo>
                      <a:pt x="29" y="0"/>
                    </a:lnTo>
                    <a:lnTo>
                      <a:pt x="2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80" name="Rectangle 133"/>
              <p:cNvSpPr>
                <a:spLocks noChangeArrowheads="1"/>
              </p:cNvSpPr>
              <p:nvPr/>
            </p:nvSpPr>
            <p:spPr bwMode="auto">
              <a:xfrm>
                <a:off x="4087" y="2008"/>
                <a:ext cx="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981" name="Rectangle 134"/>
              <p:cNvSpPr>
                <a:spLocks noChangeArrowheads="1"/>
              </p:cNvSpPr>
              <p:nvPr/>
            </p:nvSpPr>
            <p:spPr bwMode="auto">
              <a:xfrm>
                <a:off x="4111" y="1998"/>
                <a:ext cx="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982" name="Freeform 135"/>
              <p:cNvSpPr>
                <a:spLocks/>
              </p:cNvSpPr>
              <p:nvPr/>
            </p:nvSpPr>
            <p:spPr bwMode="auto">
              <a:xfrm>
                <a:off x="4115" y="1989"/>
                <a:ext cx="29" cy="14"/>
              </a:xfrm>
              <a:custGeom>
                <a:avLst/>
                <a:gdLst>
                  <a:gd name="T0" fmla="*/ 0 w 29"/>
                  <a:gd name="T1" fmla="*/ 9 h 14"/>
                  <a:gd name="T2" fmla="*/ 29 w 29"/>
                  <a:gd name="T3" fmla="*/ 0 h 14"/>
                  <a:gd name="T4" fmla="*/ 29 w 29"/>
                  <a:gd name="T5" fmla="*/ 5 h 14"/>
                  <a:gd name="T6" fmla="*/ 0 w 29"/>
                  <a:gd name="T7" fmla="*/ 14 h 14"/>
                  <a:gd name="T8" fmla="*/ 0 w 29"/>
                  <a:gd name="T9" fmla="*/ 9 h 14"/>
                  <a:gd name="T10" fmla="*/ 0 60000 65536"/>
                  <a:gd name="T11" fmla="*/ 0 60000 65536"/>
                  <a:gd name="T12" fmla="*/ 0 60000 65536"/>
                  <a:gd name="T13" fmla="*/ 0 60000 65536"/>
                  <a:gd name="T14" fmla="*/ 0 60000 65536"/>
                  <a:gd name="T15" fmla="*/ 0 w 29"/>
                  <a:gd name="T16" fmla="*/ 0 h 14"/>
                  <a:gd name="T17" fmla="*/ 29 w 29"/>
                  <a:gd name="T18" fmla="*/ 14 h 14"/>
                </a:gdLst>
                <a:ahLst/>
                <a:cxnLst>
                  <a:cxn ang="T10">
                    <a:pos x="T0" y="T1"/>
                  </a:cxn>
                  <a:cxn ang="T11">
                    <a:pos x="T2" y="T3"/>
                  </a:cxn>
                  <a:cxn ang="T12">
                    <a:pos x="T4" y="T5"/>
                  </a:cxn>
                  <a:cxn ang="T13">
                    <a:pos x="T6" y="T7"/>
                  </a:cxn>
                  <a:cxn ang="T14">
                    <a:pos x="T8" y="T9"/>
                  </a:cxn>
                </a:cxnLst>
                <a:rect l="T15" t="T16" r="T17" b="T18"/>
                <a:pathLst>
                  <a:path w="29" h="14">
                    <a:moveTo>
                      <a:pt x="0" y="9"/>
                    </a:moveTo>
                    <a:lnTo>
                      <a:pt x="29" y="0"/>
                    </a:lnTo>
                    <a:lnTo>
                      <a:pt x="29" y="5"/>
                    </a:lnTo>
                    <a:lnTo>
                      <a:pt x="0"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83" name="Freeform 136"/>
              <p:cNvSpPr>
                <a:spLocks/>
              </p:cNvSpPr>
              <p:nvPr/>
            </p:nvSpPr>
            <p:spPr bwMode="auto">
              <a:xfrm>
                <a:off x="1817" y="3686"/>
                <a:ext cx="10" cy="9"/>
              </a:xfrm>
              <a:custGeom>
                <a:avLst/>
                <a:gdLst>
                  <a:gd name="T0" fmla="*/ 0 w 10"/>
                  <a:gd name="T1" fmla="*/ 9 h 9"/>
                  <a:gd name="T2" fmla="*/ 5 w 10"/>
                  <a:gd name="T3" fmla="*/ 0 h 9"/>
                  <a:gd name="T4" fmla="*/ 10 w 10"/>
                  <a:gd name="T5" fmla="*/ 0 h 9"/>
                  <a:gd name="T6" fmla="*/ 5 w 10"/>
                  <a:gd name="T7" fmla="*/ 9 h 9"/>
                  <a:gd name="T8" fmla="*/ 0 w 10"/>
                  <a:gd name="T9" fmla="*/ 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9"/>
                    </a:moveTo>
                    <a:lnTo>
                      <a:pt x="5" y="0"/>
                    </a:lnTo>
                    <a:lnTo>
                      <a:pt x="10" y="0"/>
                    </a:lnTo>
                    <a:lnTo>
                      <a:pt x="5" y="9"/>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84" name="Freeform 137"/>
              <p:cNvSpPr>
                <a:spLocks/>
              </p:cNvSpPr>
              <p:nvPr/>
            </p:nvSpPr>
            <p:spPr bwMode="auto">
              <a:xfrm>
                <a:off x="1836" y="3662"/>
                <a:ext cx="10" cy="9"/>
              </a:xfrm>
              <a:custGeom>
                <a:avLst/>
                <a:gdLst>
                  <a:gd name="T0" fmla="*/ 0 w 10"/>
                  <a:gd name="T1" fmla="*/ 5 h 9"/>
                  <a:gd name="T2" fmla="*/ 5 w 10"/>
                  <a:gd name="T3" fmla="*/ 0 h 9"/>
                  <a:gd name="T4" fmla="*/ 10 w 10"/>
                  <a:gd name="T5" fmla="*/ 5 h 9"/>
                  <a:gd name="T6" fmla="*/ 5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5" y="0"/>
                    </a:lnTo>
                    <a:lnTo>
                      <a:pt x="10"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85" name="Freeform 138"/>
              <p:cNvSpPr>
                <a:spLocks/>
              </p:cNvSpPr>
              <p:nvPr/>
            </p:nvSpPr>
            <p:spPr bwMode="auto">
              <a:xfrm>
                <a:off x="1855" y="3643"/>
                <a:ext cx="10" cy="9"/>
              </a:xfrm>
              <a:custGeom>
                <a:avLst/>
                <a:gdLst>
                  <a:gd name="T0" fmla="*/ 0 w 10"/>
                  <a:gd name="T1" fmla="*/ 9 h 9"/>
                  <a:gd name="T2" fmla="*/ 5 w 10"/>
                  <a:gd name="T3" fmla="*/ 0 h 9"/>
                  <a:gd name="T4" fmla="*/ 10 w 10"/>
                  <a:gd name="T5" fmla="*/ 0 h 9"/>
                  <a:gd name="T6" fmla="*/ 5 w 10"/>
                  <a:gd name="T7" fmla="*/ 9 h 9"/>
                  <a:gd name="T8" fmla="*/ 0 w 10"/>
                  <a:gd name="T9" fmla="*/ 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9"/>
                    </a:moveTo>
                    <a:lnTo>
                      <a:pt x="5" y="0"/>
                    </a:lnTo>
                    <a:lnTo>
                      <a:pt x="10" y="0"/>
                    </a:lnTo>
                    <a:lnTo>
                      <a:pt x="5" y="9"/>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86" name="Freeform 139"/>
              <p:cNvSpPr>
                <a:spLocks/>
              </p:cNvSpPr>
              <p:nvPr/>
            </p:nvSpPr>
            <p:spPr bwMode="auto">
              <a:xfrm>
                <a:off x="1874" y="3614"/>
                <a:ext cx="15" cy="15"/>
              </a:xfrm>
              <a:custGeom>
                <a:avLst/>
                <a:gdLst>
                  <a:gd name="T0" fmla="*/ 0 w 15"/>
                  <a:gd name="T1" fmla="*/ 10 h 15"/>
                  <a:gd name="T2" fmla="*/ 10 w 15"/>
                  <a:gd name="T3" fmla="*/ 0 h 15"/>
                  <a:gd name="T4" fmla="*/ 15 w 15"/>
                  <a:gd name="T5" fmla="*/ 5 h 15"/>
                  <a:gd name="T6" fmla="*/ 5 w 15"/>
                  <a:gd name="T7" fmla="*/ 15 h 15"/>
                  <a:gd name="T8" fmla="*/ 0 w 15"/>
                  <a:gd name="T9" fmla="*/ 1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10"/>
                    </a:moveTo>
                    <a:lnTo>
                      <a:pt x="10" y="0"/>
                    </a:lnTo>
                    <a:lnTo>
                      <a:pt x="15" y="5"/>
                    </a:lnTo>
                    <a:lnTo>
                      <a:pt x="5"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87" name="Freeform 140"/>
              <p:cNvSpPr>
                <a:spLocks/>
              </p:cNvSpPr>
              <p:nvPr/>
            </p:nvSpPr>
            <p:spPr bwMode="auto">
              <a:xfrm>
                <a:off x="1898" y="3595"/>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88" name="Freeform 141"/>
              <p:cNvSpPr>
                <a:spLocks/>
              </p:cNvSpPr>
              <p:nvPr/>
            </p:nvSpPr>
            <p:spPr bwMode="auto">
              <a:xfrm>
                <a:off x="1917" y="3576"/>
                <a:ext cx="10" cy="10"/>
              </a:xfrm>
              <a:custGeom>
                <a:avLst/>
                <a:gdLst>
                  <a:gd name="T0" fmla="*/ 0 w 10"/>
                  <a:gd name="T1" fmla="*/ 10 h 10"/>
                  <a:gd name="T2" fmla="*/ 5 w 10"/>
                  <a:gd name="T3" fmla="*/ 0 h 10"/>
                  <a:gd name="T4" fmla="*/ 10 w 10"/>
                  <a:gd name="T5" fmla="*/ 0 h 10"/>
                  <a:gd name="T6" fmla="*/ 5 w 10"/>
                  <a:gd name="T7" fmla="*/ 10 h 10"/>
                  <a:gd name="T8" fmla="*/ 0 w 10"/>
                  <a:gd name="T9" fmla="*/ 1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10"/>
                    </a:moveTo>
                    <a:lnTo>
                      <a:pt x="5" y="0"/>
                    </a:lnTo>
                    <a:lnTo>
                      <a:pt x="10" y="0"/>
                    </a:lnTo>
                    <a:lnTo>
                      <a:pt x="5"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89" name="Freeform 142"/>
              <p:cNvSpPr>
                <a:spLocks/>
              </p:cNvSpPr>
              <p:nvPr/>
            </p:nvSpPr>
            <p:spPr bwMode="auto">
              <a:xfrm>
                <a:off x="1936" y="3552"/>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0" name="Freeform 143"/>
              <p:cNvSpPr>
                <a:spLocks/>
              </p:cNvSpPr>
              <p:nvPr/>
            </p:nvSpPr>
            <p:spPr bwMode="auto">
              <a:xfrm>
                <a:off x="1956" y="3533"/>
                <a:ext cx="9" cy="10"/>
              </a:xfrm>
              <a:custGeom>
                <a:avLst/>
                <a:gdLst>
                  <a:gd name="T0" fmla="*/ 0 w 9"/>
                  <a:gd name="T1" fmla="*/ 10 h 10"/>
                  <a:gd name="T2" fmla="*/ 4 w 9"/>
                  <a:gd name="T3" fmla="*/ 0 h 10"/>
                  <a:gd name="T4" fmla="*/ 9 w 9"/>
                  <a:gd name="T5" fmla="*/ 0 h 10"/>
                  <a:gd name="T6" fmla="*/ 4 w 9"/>
                  <a:gd name="T7" fmla="*/ 10 h 10"/>
                  <a:gd name="T8" fmla="*/ 0 w 9"/>
                  <a:gd name="T9" fmla="*/ 1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10"/>
                    </a:moveTo>
                    <a:lnTo>
                      <a:pt x="4" y="0"/>
                    </a:lnTo>
                    <a:lnTo>
                      <a:pt x="9" y="0"/>
                    </a:lnTo>
                    <a:lnTo>
                      <a:pt x="4"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1" name="Freeform 144"/>
              <p:cNvSpPr>
                <a:spLocks/>
              </p:cNvSpPr>
              <p:nvPr/>
            </p:nvSpPr>
            <p:spPr bwMode="auto">
              <a:xfrm>
                <a:off x="1975" y="3505"/>
                <a:ext cx="14" cy="14"/>
              </a:xfrm>
              <a:custGeom>
                <a:avLst/>
                <a:gdLst>
                  <a:gd name="T0" fmla="*/ 0 w 14"/>
                  <a:gd name="T1" fmla="*/ 9 h 14"/>
                  <a:gd name="T2" fmla="*/ 9 w 14"/>
                  <a:gd name="T3" fmla="*/ 0 h 14"/>
                  <a:gd name="T4" fmla="*/ 14 w 14"/>
                  <a:gd name="T5" fmla="*/ 4 h 14"/>
                  <a:gd name="T6" fmla="*/ 4 w 14"/>
                  <a:gd name="T7" fmla="*/ 14 h 14"/>
                  <a:gd name="T8" fmla="*/ 0 w 14"/>
                  <a:gd name="T9" fmla="*/ 9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9"/>
                    </a:moveTo>
                    <a:lnTo>
                      <a:pt x="9" y="0"/>
                    </a:lnTo>
                    <a:lnTo>
                      <a:pt x="14" y="4"/>
                    </a:lnTo>
                    <a:lnTo>
                      <a:pt x="4"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2" name="Freeform 145"/>
              <p:cNvSpPr>
                <a:spLocks/>
              </p:cNvSpPr>
              <p:nvPr/>
            </p:nvSpPr>
            <p:spPr bwMode="auto">
              <a:xfrm>
                <a:off x="1998" y="3486"/>
                <a:ext cx="10" cy="9"/>
              </a:xfrm>
              <a:custGeom>
                <a:avLst/>
                <a:gdLst>
                  <a:gd name="T0" fmla="*/ 0 w 10"/>
                  <a:gd name="T1" fmla="*/ 4 h 9"/>
                  <a:gd name="T2" fmla="*/ 5 w 10"/>
                  <a:gd name="T3" fmla="*/ 0 h 9"/>
                  <a:gd name="T4" fmla="*/ 10 w 10"/>
                  <a:gd name="T5" fmla="*/ 4 h 9"/>
                  <a:gd name="T6" fmla="*/ 5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5" y="0"/>
                    </a:lnTo>
                    <a:lnTo>
                      <a:pt x="10" y="4"/>
                    </a:lnTo>
                    <a:lnTo>
                      <a:pt x="5"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3" name="Freeform 146"/>
              <p:cNvSpPr>
                <a:spLocks/>
              </p:cNvSpPr>
              <p:nvPr/>
            </p:nvSpPr>
            <p:spPr bwMode="auto">
              <a:xfrm>
                <a:off x="2018" y="3467"/>
                <a:ext cx="9" cy="9"/>
              </a:xfrm>
              <a:custGeom>
                <a:avLst/>
                <a:gdLst>
                  <a:gd name="T0" fmla="*/ 0 w 9"/>
                  <a:gd name="T1" fmla="*/ 9 h 9"/>
                  <a:gd name="T2" fmla="*/ 4 w 9"/>
                  <a:gd name="T3" fmla="*/ 0 h 9"/>
                  <a:gd name="T4" fmla="*/ 9 w 9"/>
                  <a:gd name="T5" fmla="*/ 0 h 9"/>
                  <a:gd name="T6" fmla="*/ 4 w 9"/>
                  <a:gd name="T7" fmla="*/ 9 h 9"/>
                  <a:gd name="T8" fmla="*/ 0 w 9"/>
                  <a:gd name="T9" fmla="*/ 9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4" y="0"/>
                    </a:lnTo>
                    <a:lnTo>
                      <a:pt x="9" y="0"/>
                    </a:lnTo>
                    <a:lnTo>
                      <a:pt x="4" y="9"/>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4" name="Freeform 147"/>
              <p:cNvSpPr>
                <a:spLocks/>
              </p:cNvSpPr>
              <p:nvPr/>
            </p:nvSpPr>
            <p:spPr bwMode="auto">
              <a:xfrm>
                <a:off x="2037" y="3443"/>
                <a:ext cx="9" cy="9"/>
              </a:xfrm>
              <a:custGeom>
                <a:avLst/>
                <a:gdLst>
                  <a:gd name="T0" fmla="*/ 0 w 9"/>
                  <a:gd name="T1" fmla="*/ 9 h 9"/>
                  <a:gd name="T2" fmla="*/ 4 w 9"/>
                  <a:gd name="T3" fmla="*/ 0 h 9"/>
                  <a:gd name="T4" fmla="*/ 9 w 9"/>
                  <a:gd name="T5" fmla="*/ 0 h 9"/>
                  <a:gd name="T6" fmla="*/ 4 w 9"/>
                  <a:gd name="T7" fmla="*/ 9 h 9"/>
                  <a:gd name="T8" fmla="*/ 0 w 9"/>
                  <a:gd name="T9" fmla="*/ 9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9"/>
                    </a:moveTo>
                    <a:lnTo>
                      <a:pt x="4" y="0"/>
                    </a:lnTo>
                    <a:lnTo>
                      <a:pt x="9" y="0"/>
                    </a:lnTo>
                    <a:lnTo>
                      <a:pt x="4" y="9"/>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5" name="Freeform 148"/>
              <p:cNvSpPr>
                <a:spLocks/>
              </p:cNvSpPr>
              <p:nvPr/>
            </p:nvSpPr>
            <p:spPr bwMode="auto">
              <a:xfrm>
                <a:off x="2056" y="3419"/>
                <a:ext cx="9" cy="9"/>
              </a:xfrm>
              <a:custGeom>
                <a:avLst/>
                <a:gdLst>
                  <a:gd name="T0" fmla="*/ 0 w 9"/>
                  <a:gd name="T1" fmla="*/ 5 h 9"/>
                  <a:gd name="T2" fmla="*/ 4 w 9"/>
                  <a:gd name="T3" fmla="*/ 0 h 9"/>
                  <a:gd name="T4" fmla="*/ 9 w 9"/>
                  <a:gd name="T5" fmla="*/ 5 h 9"/>
                  <a:gd name="T6" fmla="*/ 4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4" y="0"/>
                    </a:lnTo>
                    <a:lnTo>
                      <a:pt x="9" y="5"/>
                    </a:lnTo>
                    <a:lnTo>
                      <a:pt x="4"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6" name="Freeform 149"/>
              <p:cNvSpPr>
                <a:spLocks/>
              </p:cNvSpPr>
              <p:nvPr/>
            </p:nvSpPr>
            <p:spPr bwMode="auto">
              <a:xfrm>
                <a:off x="2075" y="3400"/>
                <a:ext cx="9" cy="9"/>
              </a:xfrm>
              <a:custGeom>
                <a:avLst/>
                <a:gdLst>
                  <a:gd name="T0" fmla="*/ 0 w 9"/>
                  <a:gd name="T1" fmla="*/ 5 h 9"/>
                  <a:gd name="T2" fmla="*/ 5 w 9"/>
                  <a:gd name="T3" fmla="*/ 0 h 9"/>
                  <a:gd name="T4" fmla="*/ 9 w 9"/>
                  <a:gd name="T5" fmla="*/ 5 h 9"/>
                  <a:gd name="T6" fmla="*/ 5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5" y="0"/>
                    </a:lnTo>
                    <a:lnTo>
                      <a:pt x="9"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7" name="Freeform 150"/>
              <p:cNvSpPr>
                <a:spLocks/>
              </p:cNvSpPr>
              <p:nvPr/>
            </p:nvSpPr>
            <p:spPr bwMode="auto">
              <a:xfrm>
                <a:off x="2080" y="3395"/>
                <a:ext cx="9" cy="10"/>
              </a:xfrm>
              <a:custGeom>
                <a:avLst/>
                <a:gdLst>
                  <a:gd name="T0" fmla="*/ 0 w 9"/>
                  <a:gd name="T1" fmla="*/ 5 h 10"/>
                  <a:gd name="T2" fmla="*/ 4 w 9"/>
                  <a:gd name="T3" fmla="*/ 0 h 10"/>
                  <a:gd name="T4" fmla="*/ 9 w 9"/>
                  <a:gd name="T5" fmla="*/ 5 h 10"/>
                  <a:gd name="T6" fmla="*/ 4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4" y="0"/>
                    </a:lnTo>
                    <a:lnTo>
                      <a:pt x="9" y="5"/>
                    </a:lnTo>
                    <a:lnTo>
                      <a:pt x="4"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8" name="Freeform 151"/>
              <p:cNvSpPr>
                <a:spLocks/>
              </p:cNvSpPr>
              <p:nvPr/>
            </p:nvSpPr>
            <p:spPr bwMode="auto">
              <a:xfrm>
                <a:off x="2099" y="3376"/>
                <a:ext cx="9" cy="9"/>
              </a:xfrm>
              <a:custGeom>
                <a:avLst/>
                <a:gdLst>
                  <a:gd name="T0" fmla="*/ 0 w 9"/>
                  <a:gd name="T1" fmla="*/ 5 h 9"/>
                  <a:gd name="T2" fmla="*/ 9 w 9"/>
                  <a:gd name="T3" fmla="*/ 0 h 9"/>
                  <a:gd name="T4" fmla="*/ 9 w 9"/>
                  <a:gd name="T5" fmla="*/ 5 h 9"/>
                  <a:gd name="T6" fmla="*/ 0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9" y="0"/>
                    </a:lnTo>
                    <a:lnTo>
                      <a:pt x="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999" name="Freeform 152"/>
              <p:cNvSpPr>
                <a:spLocks/>
              </p:cNvSpPr>
              <p:nvPr/>
            </p:nvSpPr>
            <p:spPr bwMode="auto">
              <a:xfrm>
                <a:off x="2118" y="3352"/>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0" name="Freeform 153"/>
              <p:cNvSpPr>
                <a:spLocks/>
              </p:cNvSpPr>
              <p:nvPr/>
            </p:nvSpPr>
            <p:spPr bwMode="auto">
              <a:xfrm>
                <a:off x="2132" y="3333"/>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1" name="Freeform 154"/>
              <p:cNvSpPr>
                <a:spLocks/>
              </p:cNvSpPr>
              <p:nvPr/>
            </p:nvSpPr>
            <p:spPr bwMode="auto">
              <a:xfrm>
                <a:off x="2137" y="3328"/>
                <a:ext cx="9" cy="10"/>
              </a:xfrm>
              <a:custGeom>
                <a:avLst/>
                <a:gdLst>
                  <a:gd name="T0" fmla="*/ 0 w 9"/>
                  <a:gd name="T1" fmla="*/ 5 h 10"/>
                  <a:gd name="T2" fmla="*/ 4 w 9"/>
                  <a:gd name="T3" fmla="*/ 0 h 10"/>
                  <a:gd name="T4" fmla="*/ 9 w 9"/>
                  <a:gd name="T5" fmla="*/ 5 h 10"/>
                  <a:gd name="T6" fmla="*/ 4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4" y="0"/>
                    </a:lnTo>
                    <a:lnTo>
                      <a:pt x="9" y="5"/>
                    </a:lnTo>
                    <a:lnTo>
                      <a:pt x="4"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2" name="Freeform 155"/>
              <p:cNvSpPr>
                <a:spLocks/>
              </p:cNvSpPr>
              <p:nvPr/>
            </p:nvSpPr>
            <p:spPr bwMode="auto">
              <a:xfrm>
                <a:off x="2156" y="3309"/>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3" name="Freeform 156"/>
              <p:cNvSpPr>
                <a:spLocks/>
              </p:cNvSpPr>
              <p:nvPr/>
            </p:nvSpPr>
            <p:spPr bwMode="auto">
              <a:xfrm>
                <a:off x="2175" y="3285"/>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4" name="Freeform 157"/>
              <p:cNvSpPr>
                <a:spLocks/>
              </p:cNvSpPr>
              <p:nvPr/>
            </p:nvSpPr>
            <p:spPr bwMode="auto">
              <a:xfrm>
                <a:off x="2189" y="3266"/>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5" name="Freeform 158"/>
              <p:cNvSpPr>
                <a:spLocks/>
              </p:cNvSpPr>
              <p:nvPr/>
            </p:nvSpPr>
            <p:spPr bwMode="auto">
              <a:xfrm>
                <a:off x="2194" y="3262"/>
                <a:ext cx="9" cy="9"/>
              </a:xfrm>
              <a:custGeom>
                <a:avLst/>
                <a:gdLst>
                  <a:gd name="T0" fmla="*/ 0 w 9"/>
                  <a:gd name="T1" fmla="*/ 4 h 9"/>
                  <a:gd name="T2" fmla="*/ 5 w 9"/>
                  <a:gd name="T3" fmla="*/ 0 h 9"/>
                  <a:gd name="T4" fmla="*/ 9 w 9"/>
                  <a:gd name="T5" fmla="*/ 4 h 9"/>
                  <a:gd name="T6" fmla="*/ 5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5" y="0"/>
                    </a:lnTo>
                    <a:lnTo>
                      <a:pt x="9" y="4"/>
                    </a:lnTo>
                    <a:lnTo>
                      <a:pt x="5"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6" name="Freeform 159"/>
              <p:cNvSpPr>
                <a:spLocks/>
              </p:cNvSpPr>
              <p:nvPr/>
            </p:nvSpPr>
            <p:spPr bwMode="auto">
              <a:xfrm>
                <a:off x="2213" y="3242"/>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7" name="Freeform 160"/>
              <p:cNvSpPr>
                <a:spLocks/>
              </p:cNvSpPr>
              <p:nvPr/>
            </p:nvSpPr>
            <p:spPr bwMode="auto">
              <a:xfrm>
                <a:off x="2232" y="3223"/>
                <a:ext cx="10" cy="10"/>
              </a:xfrm>
              <a:custGeom>
                <a:avLst/>
                <a:gdLst>
                  <a:gd name="T0" fmla="*/ 0 w 10"/>
                  <a:gd name="T1" fmla="*/ 10 h 10"/>
                  <a:gd name="T2" fmla="*/ 5 w 10"/>
                  <a:gd name="T3" fmla="*/ 0 h 10"/>
                  <a:gd name="T4" fmla="*/ 10 w 10"/>
                  <a:gd name="T5" fmla="*/ 0 h 10"/>
                  <a:gd name="T6" fmla="*/ 5 w 10"/>
                  <a:gd name="T7" fmla="*/ 10 h 10"/>
                  <a:gd name="T8" fmla="*/ 0 w 10"/>
                  <a:gd name="T9" fmla="*/ 1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10"/>
                    </a:moveTo>
                    <a:lnTo>
                      <a:pt x="5" y="0"/>
                    </a:lnTo>
                    <a:lnTo>
                      <a:pt x="10" y="0"/>
                    </a:lnTo>
                    <a:lnTo>
                      <a:pt x="5"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8" name="Freeform 161"/>
              <p:cNvSpPr>
                <a:spLocks/>
              </p:cNvSpPr>
              <p:nvPr/>
            </p:nvSpPr>
            <p:spPr bwMode="auto">
              <a:xfrm>
                <a:off x="2251" y="3200"/>
                <a:ext cx="10" cy="9"/>
              </a:xfrm>
              <a:custGeom>
                <a:avLst/>
                <a:gdLst>
                  <a:gd name="T0" fmla="*/ 0 w 10"/>
                  <a:gd name="T1" fmla="*/ 9 h 9"/>
                  <a:gd name="T2" fmla="*/ 5 w 10"/>
                  <a:gd name="T3" fmla="*/ 0 h 9"/>
                  <a:gd name="T4" fmla="*/ 10 w 10"/>
                  <a:gd name="T5" fmla="*/ 0 h 9"/>
                  <a:gd name="T6" fmla="*/ 5 w 10"/>
                  <a:gd name="T7" fmla="*/ 9 h 9"/>
                  <a:gd name="T8" fmla="*/ 0 w 10"/>
                  <a:gd name="T9" fmla="*/ 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9"/>
                    </a:moveTo>
                    <a:lnTo>
                      <a:pt x="5" y="0"/>
                    </a:lnTo>
                    <a:lnTo>
                      <a:pt x="10" y="0"/>
                    </a:lnTo>
                    <a:lnTo>
                      <a:pt x="5" y="9"/>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09" name="Freeform 162"/>
              <p:cNvSpPr>
                <a:spLocks/>
              </p:cNvSpPr>
              <p:nvPr/>
            </p:nvSpPr>
            <p:spPr bwMode="auto">
              <a:xfrm>
                <a:off x="2270" y="3176"/>
                <a:ext cx="10" cy="9"/>
              </a:xfrm>
              <a:custGeom>
                <a:avLst/>
                <a:gdLst>
                  <a:gd name="T0" fmla="*/ 0 w 10"/>
                  <a:gd name="T1" fmla="*/ 5 h 9"/>
                  <a:gd name="T2" fmla="*/ 5 w 10"/>
                  <a:gd name="T3" fmla="*/ 0 h 9"/>
                  <a:gd name="T4" fmla="*/ 10 w 10"/>
                  <a:gd name="T5" fmla="*/ 5 h 9"/>
                  <a:gd name="T6" fmla="*/ 5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5" y="0"/>
                    </a:lnTo>
                    <a:lnTo>
                      <a:pt x="10"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0" name="Freeform 163"/>
              <p:cNvSpPr>
                <a:spLocks/>
              </p:cNvSpPr>
              <p:nvPr/>
            </p:nvSpPr>
            <p:spPr bwMode="auto">
              <a:xfrm>
                <a:off x="2289" y="3157"/>
                <a:ext cx="10" cy="9"/>
              </a:xfrm>
              <a:custGeom>
                <a:avLst/>
                <a:gdLst>
                  <a:gd name="T0" fmla="*/ 0 w 10"/>
                  <a:gd name="T1" fmla="*/ 9 h 9"/>
                  <a:gd name="T2" fmla="*/ 5 w 10"/>
                  <a:gd name="T3" fmla="*/ 0 h 9"/>
                  <a:gd name="T4" fmla="*/ 10 w 10"/>
                  <a:gd name="T5" fmla="*/ 0 h 9"/>
                  <a:gd name="T6" fmla="*/ 5 w 10"/>
                  <a:gd name="T7" fmla="*/ 9 h 9"/>
                  <a:gd name="T8" fmla="*/ 0 w 10"/>
                  <a:gd name="T9" fmla="*/ 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9"/>
                    </a:moveTo>
                    <a:lnTo>
                      <a:pt x="5" y="0"/>
                    </a:lnTo>
                    <a:lnTo>
                      <a:pt x="10" y="0"/>
                    </a:lnTo>
                    <a:lnTo>
                      <a:pt x="5" y="9"/>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1" name="Freeform 164"/>
              <p:cNvSpPr>
                <a:spLocks/>
              </p:cNvSpPr>
              <p:nvPr/>
            </p:nvSpPr>
            <p:spPr bwMode="auto">
              <a:xfrm>
                <a:off x="2313" y="3133"/>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2" name="Freeform 165"/>
              <p:cNvSpPr>
                <a:spLocks/>
              </p:cNvSpPr>
              <p:nvPr/>
            </p:nvSpPr>
            <p:spPr bwMode="auto">
              <a:xfrm>
                <a:off x="2332" y="3114"/>
                <a:ext cx="10" cy="9"/>
              </a:xfrm>
              <a:custGeom>
                <a:avLst/>
                <a:gdLst>
                  <a:gd name="T0" fmla="*/ 0 w 10"/>
                  <a:gd name="T1" fmla="*/ 5 h 9"/>
                  <a:gd name="T2" fmla="*/ 5 w 10"/>
                  <a:gd name="T3" fmla="*/ 0 h 9"/>
                  <a:gd name="T4" fmla="*/ 10 w 10"/>
                  <a:gd name="T5" fmla="*/ 5 h 9"/>
                  <a:gd name="T6" fmla="*/ 5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5" y="0"/>
                    </a:lnTo>
                    <a:lnTo>
                      <a:pt x="10"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3" name="Freeform 166"/>
              <p:cNvSpPr>
                <a:spLocks/>
              </p:cNvSpPr>
              <p:nvPr/>
            </p:nvSpPr>
            <p:spPr bwMode="auto">
              <a:xfrm>
                <a:off x="2351" y="3090"/>
                <a:ext cx="15" cy="14"/>
              </a:xfrm>
              <a:custGeom>
                <a:avLst/>
                <a:gdLst>
                  <a:gd name="T0" fmla="*/ 0 w 15"/>
                  <a:gd name="T1" fmla="*/ 9 h 14"/>
                  <a:gd name="T2" fmla="*/ 10 w 15"/>
                  <a:gd name="T3" fmla="*/ 0 h 14"/>
                  <a:gd name="T4" fmla="*/ 15 w 15"/>
                  <a:gd name="T5" fmla="*/ 5 h 14"/>
                  <a:gd name="T6" fmla="*/ 5 w 15"/>
                  <a:gd name="T7" fmla="*/ 14 h 14"/>
                  <a:gd name="T8" fmla="*/ 0 w 15"/>
                  <a:gd name="T9" fmla="*/ 9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9"/>
                    </a:moveTo>
                    <a:lnTo>
                      <a:pt x="10" y="0"/>
                    </a:lnTo>
                    <a:lnTo>
                      <a:pt x="15" y="5"/>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4" name="Freeform 167"/>
              <p:cNvSpPr>
                <a:spLocks/>
              </p:cNvSpPr>
              <p:nvPr/>
            </p:nvSpPr>
            <p:spPr bwMode="auto">
              <a:xfrm>
                <a:off x="2375" y="3071"/>
                <a:ext cx="10" cy="9"/>
              </a:xfrm>
              <a:custGeom>
                <a:avLst/>
                <a:gdLst>
                  <a:gd name="T0" fmla="*/ 0 w 10"/>
                  <a:gd name="T1" fmla="*/ 5 h 9"/>
                  <a:gd name="T2" fmla="*/ 5 w 10"/>
                  <a:gd name="T3" fmla="*/ 0 h 9"/>
                  <a:gd name="T4" fmla="*/ 10 w 10"/>
                  <a:gd name="T5" fmla="*/ 5 h 9"/>
                  <a:gd name="T6" fmla="*/ 5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5" y="0"/>
                    </a:lnTo>
                    <a:lnTo>
                      <a:pt x="10"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5" name="Freeform 168"/>
              <p:cNvSpPr>
                <a:spLocks/>
              </p:cNvSpPr>
              <p:nvPr/>
            </p:nvSpPr>
            <p:spPr bwMode="auto">
              <a:xfrm>
                <a:off x="2394" y="3052"/>
                <a:ext cx="10" cy="9"/>
              </a:xfrm>
              <a:custGeom>
                <a:avLst/>
                <a:gdLst>
                  <a:gd name="T0" fmla="*/ 0 w 10"/>
                  <a:gd name="T1" fmla="*/ 5 h 9"/>
                  <a:gd name="T2" fmla="*/ 5 w 10"/>
                  <a:gd name="T3" fmla="*/ 0 h 9"/>
                  <a:gd name="T4" fmla="*/ 10 w 10"/>
                  <a:gd name="T5" fmla="*/ 5 h 9"/>
                  <a:gd name="T6" fmla="*/ 5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5" y="0"/>
                    </a:lnTo>
                    <a:lnTo>
                      <a:pt x="10"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6" name="Freeform 169"/>
              <p:cNvSpPr>
                <a:spLocks/>
              </p:cNvSpPr>
              <p:nvPr/>
            </p:nvSpPr>
            <p:spPr bwMode="auto">
              <a:xfrm>
                <a:off x="2399" y="3047"/>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7" name="Freeform 170"/>
              <p:cNvSpPr>
                <a:spLocks/>
              </p:cNvSpPr>
              <p:nvPr/>
            </p:nvSpPr>
            <p:spPr bwMode="auto">
              <a:xfrm>
                <a:off x="2418" y="3028"/>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8" name="Freeform 171"/>
              <p:cNvSpPr>
                <a:spLocks/>
              </p:cNvSpPr>
              <p:nvPr/>
            </p:nvSpPr>
            <p:spPr bwMode="auto">
              <a:xfrm>
                <a:off x="2437" y="3004"/>
                <a:ext cx="14" cy="14"/>
              </a:xfrm>
              <a:custGeom>
                <a:avLst/>
                <a:gdLst>
                  <a:gd name="T0" fmla="*/ 0 w 14"/>
                  <a:gd name="T1" fmla="*/ 10 h 14"/>
                  <a:gd name="T2" fmla="*/ 10 w 14"/>
                  <a:gd name="T3" fmla="*/ 0 h 14"/>
                  <a:gd name="T4" fmla="*/ 14 w 14"/>
                  <a:gd name="T5" fmla="*/ 5 h 14"/>
                  <a:gd name="T6" fmla="*/ 5 w 14"/>
                  <a:gd name="T7" fmla="*/ 14 h 14"/>
                  <a:gd name="T8" fmla="*/ 0 w 14"/>
                  <a:gd name="T9" fmla="*/ 1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10"/>
                    </a:moveTo>
                    <a:lnTo>
                      <a:pt x="10" y="0"/>
                    </a:lnTo>
                    <a:lnTo>
                      <a:pt x="14" y="5"/>
                    </a:lnTo>
                    <a:lnTo>
                      <a:pt x="5" y="14"/>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19" name="Freeform 172"/>
              <p:cNvSpPr>
                <a:spLocks/>
              </p:cNvSpPr>
              <p:nvPr/>
            </p:nvSpPr>
            <p:spPr bwMode="auto">
              <a:xfrm>
                <a:off x="2461" y="2985"/>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0" name="Freeform 173"/>
              <p:cNvSpPr>
                <a:spLocks/>
              </p:cNvSpPr>
              <p:nvPr/>
            </p:nvSpPr>
            <p:spPr bwMode="auto">
              <a:xfrm>
                <a:off x="2480" y="2966"/>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1" name="Freeform 174"/>
              <p:cNvSpPr>
                <a:spLocks/>
              </p:cNvSpPr>
              <p:nvPr/>
            </p:nvSpPr>
            <p:spPr bwMode="auto">
              <a:xfrm>
                <a:off x="2485" y="2961"/>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2" name="Freeform 175"/>
              <p:cNvSpPr>
                <a:spLocks/>
              </p:cNvSpPr>
              <p:nvPr/>
            </p:nvSpPr>
            <p:spPr bwMode="auto">
              <a:xfrm>
                <a:off x="2509" y="2942"/>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3" name="Freeform 176"/>
              <p:cNvSpPr>
                <a:spLocks/>
              </p:cNvSpPr>
              <p:nvPr/>
            </p:nvSpPr>
            <p:spPr bwMode="auto">
              <a:xfrm>
                <a:off x="2528" y="2918"/>
                <a:ext cx="14" cy="15"/>
              </a:xfrm>
              <a:custGeom>
                <a:avLst/>
                <a:gdLst>
                  <a:gd name="T0" fmla="*/ 0 w 14"/>
                  <a:gd name="T1" fmla="*/ 10 h 15"/>
                  <a:gd name="T2" fmla="*/ 9 w 14"/>
                  <a:gd name="T3" fmla="*/ 0 h 15"/>
                  <a:gd name="T4" fmla="*/ 14 w 14"/>
                  <a:gd name="T5" fmla="*/ 5 h 15"/>
                  <a:gd name="T6" fmla="*/ 4 w 14"/>
                  <a:gd name="T7" fmla="*/ 15 h 15"/>
                  <a:gd name="T8" fmla="*/ 0 w 14"/>
                  <a:gd name="T9" fmla="*/ 1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0"/>
                    </a:moveTo>
                    <a:lnTo>
                      <a:pt x="9" y="0"/>
                    </a:lnTo>
                    <a:lnTo>
                      <a:pt x="14" y="5"/>
                    </a:lnTo>
                    <a:lnTo>
                      <a:pt x="4"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4" name="Freeform 177"/>
              <p:cNvSpPr>
                <a:spLocks/>
              </p:cNvSpPr>
              <p:nvPr/>
            </p:nvSpPr>
            <p:spPr bwMode="auto">
              <a:xfrm>
                <a:off x="2552" y="2904"/>
                <a:ext cx="9" cy="10"/>
              </a:xfrm>
              <a:custGeom>
                <a:avLst/>
                <a:gdLst>
                  <a:gd name="T0" fmla="*/ 0 w 9"/>
                  <a:gd name="T1" fmla="*/ 10 h 10"/>
                  <a:gd name="T2" fmla="*/ 4 w 9"/>
                  <a:gd name="T3" fmla="*/ 0 h 10"/>
                  <a:gd name="T4" fmla="*/ 9 w 9"/>
                  <a:gd name="T5" fmla="*/ 0 h 10"/>
                  <a:gd name="T6" fmla="*/ 4 w 9"/>
                  <a:gd name="T7" fmla="*/ 10 h 10"/>
                  <a:gd name="T8" fmla="*/ 0 w 9"/>
                  <a:gd name="T9" fmla="*/ 1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10"/>
                    </a:moveTo>
                    <a:lnTo>
                      <a:pt x="4" y="0"/>
                    </a:lnTo>
                    <a:lnTo>
                      <a:pt x="9" y="0"/>
                    </a:lnTo>
                    <a:lnTo>
                      <a:pt x="4"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5" name="Freeform 178"/>
              <p:cNvSpPr>
                <a:spLocks/>
              </p:cNvSpPr>
              <p:nvPr/>
            </p:nvSpPr>
            <p:spPr bwMode="auto">
              <a:xfrm>
                <a:off x="2580" y="2880"/>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6" name="Freeform 179"/>
              <p:cNvSpPr>
                <a:spLocks/>
              </p:cNvSpPr>
              <p:nvPr/>
            </p:nvSpPr>
            <p:spPr bwMode="auto">
              <a:xfrm>
                <a:off x="2604" y="2861"/>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7" name="Freeform 180"/>
              <p:cNvSpPr>
                <a:spLocks/>
              </p:cNvSpPr>
              <p:nvPr/>
            </p:nvSpPr>
            <p:spPr bwMode="auto">
              <a:xfrm>
                <a:off x="2623" y="2842"/>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8" name="Freeform 181"/>
              <p:cNvSpPr>
                <a:spLocks/>
              </p:cNvSpPr>
              <p:nvPr/>
            </p:nvSpPr>
            <p:spPr bwMode="auto">
              <a:xfrm>
                <a:off x="2628" y="2837"/>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29" name="Freeform 182"/>
              <p:cNvSpPr>
                <a:spLocks/>
              </p:cNvSpPr>
              <p:nvPr/>
            </p:nvSpPr>
            <p:spPr bwMode="auto">
              <a:xfrm>
                <a:off x="2652" y="2823"/>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0" name="Freeform 183"/>
              <p:cNvSpPr>
                <a:spLocks/>
              </p:cNvSpPr>
              <p:nvPr/>
            </p:nvSpPr>
            <p:spPr bwMode="auto">
              <a:xfrm>
                <a:off x="2675" y="2804"/>
                <a:ext cx="10" cy="9"/>
              </a:xfrm>
              <a:custGeom>
                <a:avLst/>
                <a:gdLst>
                  <a:gd name="T0" fmla="*/ 0 w 10"/>
                  <a:gd name="T1" fmla="*/ 9 h 9"/>
                  <a:gd name="T2" fmla="*/ 5 w 10"/>
                  <a:gd name="T3" fmla="*/ 0 h 9"/>
                  <a:gd name="T4" fmla="*/ 10 w 10"/>
                  <a:gd name="T5" fmla="*/ 0 h 9"/>
                  <a:gd name="T6" fmla="*/ 5 w 10"/>
                  <a:gd name="T7" fmla="*/ 9 h 9"/>
                  <a:gd name="T8" fmla="*/ 0 w 10"/>
                  <a:gd name="T9" fmla="*/ 9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9"/>
                    </a:moveTo>
                    <a:lnTo>
                      <a:pt x="5" y="0"/>
                    </a:lnTo>
                    <a:lnTo>
                      <a:pt x="10" y="0"/>
                    </a:lnTo>
                    <a:lnTo>
                      <a:pt x="5" y="9"/>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1" name="Freeform 184"/>
              <p:cNvSpPr>
                <a:spLocks/>
              </p:cNvSpPr>
              <p:nvPr/>
            </p:nvSpPr>
            <p:spPr bwMode="auto">
              <a:xfrm>
                <a:off x="2699" y="2785"/>
                <a:ext cx="10" cy="9"/>
              </a:xfrm>
              <a:custGeom>
                <a:avLst/>
                <a:gdLst>
                  <a:gd name="T0" fmla="*/ 0 w 10"/>
                  <a:gd name="T1" fmla="*/ 5 h 9"/>
                  <a:gd name="T2" fmla="*/ 5 w 10"/>
                  <a:gd name="T3" fmla="*/ 0 h 9"/>
                  <a:gd name="T4" fmla="*/ 10 w 10"/>
                  <a:gd name="T5" fmla="*/ 5 h 9"/>
                  <a:gd name="T6" fmla="*/ 5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5" y="0"/>
                    </a:lnTo>
                    <a:lnTo>
                      <a:pt x="10"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2" name="Freeform 185"/>
              <p:cNvSpPr>
                <a:spLocks/>
              </p:cNvSpPr>
              <p:nvPr/>
            </p:nvSpPr>
            <p:spPr bwMode="auto">
              <a:xfrm>
                <a:off x="2728" y="2766"/>
                <a:ext cx="9" cy="9"/>
              </a:xfrm>
              <a:custGeom>
                <a:avLst/>
                <a:gdLst>
                  <a:gd name="T0" fmla="*/ 0 w 9"/>
                  <a:gd name="T1" fmla="*/ 5 h 9"/>
                  <a:gd name="T2" fmla="*/ 9 w 9"/>
                  <a:gd name="T3" fmla="*/ 0 h 9"/>
                  <a:gd name="T4" fmla="*/ 9 w 9"/>
                  <a:gd name="T5" fmla="*/ 5 h 9"/>
                  <a:gd name="T6" fmla="*/ 0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9" y="0"/>
                    </a:lnTo>
                    <a:lnTo>
                      <a:pt x="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3" name="Freeform 186"/>
              <p:cNvSpPr>
                <a:spLocks/>
              </p:cNvSpPr>
              <p:nvPr/>
            </p:nvSpPr>
            <p:spPr bwMode="auto">
              <a:xfrm>
                <a:off x="2752" y="2747"/>
                <a:ext cx="9" cy="9"/>
              </a:xfrm>
              <a:custGeom>
                <a:avLst/>
                <a:gdLst>
                  <a:gd name="T0" fmla="*/ 0 w 9"/>
                  <a:gd name="T1" fmla="*/ 5 h 9"/>
                  <a:gd name="T2" fmla="*/ 9 w 9"/>
                  <a:gd name="T3" fmla="*/ 0 h 9"/>
                  <a:gd name="T4" fmla="*/ 9 w 9"/>
                  <a:gd name="T5" fmla="*/ 5 h 9"/>
                  <a:gd name="T6" fmla="*/ 0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9" y="0"/>
                    </a:lnTo>
                    <a:lnTo>
                      <a:pt x="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4" name="Freeform 187"/>
              <p:cNvSpPr>
                <a:spLocks/>
              </p:cNvSpPr>
              <p:nvPr/>
            </p:nvSpPr>
            <p:spPr bwMode="auto">
              <a:xfrm>
                <a:off x="2771" y="2732"/>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5" name="Freeform 188"/>
              <p:cNvSpPr>
                <a:spLocks/>
              </p:cNvSpPr>
              <p:nvPr/>
            </p:nvSpPr>
            <p:spPr bwMode="auto">
              <a:xfrm>
                <a:off x="2776" y="2728"/>
                <a:ext cx="9" cy="9"/>
              </a:xfrm>
              <a:custGeom>
                <a:avLst/>
                <a:gdLst>
                  <a:gd name="T0" fmla="*/ 0 w 9"/>
                  <a:gd name="T1" fmla="*/ 4 h 9"/>
                  <a:gd name="T2" fmla="*/ 4 w 9"/>
                  <a:gd name="T3" fmla="*/ 0 h 9"/>
                  <a:gd name="T4" fmla="*/ 9 w 9"/>
                  <a:gd name="T5" fmla="*/ 4 h 9"/>
                  <a:gd name="T6" fmla="*/ 4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4" y="0"/>
                    </a:lnTo>
                    <a:lnTo>
                      <a:pt x="9" y="4"/>
                    </a:lnTo>
                    <a:lnTo>
                      <a:pt x="4"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6" name="Freeform 189"/>
              <p:cNvSpPr>
                <a:spLocks/>
              </p:cNvSpPr>
              <p:nvPr/>
            </p:nvSpPr>
            <p:spPr bwMode="auto">
              <a:xfrm>
                <a:off x="2799" y="2709"/>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7" name="Freeform 190"/>
              <p:cNvSpPr>
                <a:spLocks/>
              </p:cNvSpPr>
              <p:nvPr/>
            </p:nvSpPr>
            <p:spPr bwMode="auto">
              <a:xfrm>
                <a:off x="2823" y="2694"/>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8" name="Freeform 191"/>
              <p:cNvSpPr>
                <a:spLocks/>
              </p:cNvSpPr>
              <p:nvPr/>
            </p:nvSpPr>
            <p:spPr bwMode="auto">
              <a:xfrm>
                <a:off x="2847" y="2675"/>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39" name="Freeform 192"/>
              <p:cNvSpPr>
                <a:spLocks/>
              </p:cNvSpPr>
              <p:nvPr/>
            </p:nvSpPr>
            <p:spPr bwMode="auto">
              <a:xfrm>
                <a:off x="2871" y="2661"/>
                <a:ext cx="9" cy="9"/>
              </a:xfrm>
              <a:custGeom>
                <a:avLst/>
                <a:gdLst>
                  <a:gd name="T0" fmla="*/ 0 w 9"/>
                  <a:gd name="T1" fmla="*/ 5 h 9"/>
                  <a:gd name="T2" fmla="*/ 5 w 9"/>
                  <a:gd name="T3" fmla="*/ 0 h 9"/>
                  <a:gd name="T4" fmla="*/ 9 w 9"/>
                  <a:gd name="T5" fmla="*/ 5 h 9"/>
                  <a:gd name="T6" fmla="*/ 5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5" y="0"/>
                    </a:lnTo>
                    <a:lnTo>
                      <a:pt x="9"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0" name="Freeform 193"/>
              <p:cNvSpPr>
                <a:spLocks/>
              </p:cNvSpPr>
              <p:nvPr/>
            </p:nvSpPr>
            <p:spPr bwMode="auto">
              <a:xfrm>
                <a:off x="2900" y="2642"/>
                <a:ext cx="9" cy="9"/>
              </a:xfrm>
              <a:custGeom>
                <a:avLst/>
                <a:gdLst>
                  <a:gd name="T0" fmla="*/ 0 w 9"/>
                  <a:gd name="T1" fmla="*/ 5 h 9"/>
                  <a:gd name="T2" fmla="*/ 9 w 9"/>
                  <a:gd name="T3" fmla="*/ 0 h 9"/>
                  <a:gd name="T4" fmla="*/ 9 w 9"/>
                  <a:gd name="T5" fmla="*/ 5 h 9"/>
                  <a:gd name="T6" fmla="*/ 0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9" y="0"/>
                    </a:lnTo>
                    <a:lnTo>
                      <a:pt x="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1" name="Freeform 194"/>
              <p:cNvSpPr>
                <a:spLocks/>
              </p:cNvSpPr>
              <p:nvPr/>
            </p:nvSpPr>
            <p:spPr bwMode="auto">
              <a:xfrm>
                <a:off x="2928" y="2628"/>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2" name="Freeform 195"/>
              <p:cNvSpPr>
                <a:spLocks/>
              </p:cNvSpPr>
              <p:nvPr/>
            </p:nvSpPr>
            <p:spPr bwMode="auto">
              <a:xfrm>
                <a:off x="2952" y="2613"/>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3" name="Freeform 196"/>
              <p:cNvSpPr>
                <a:spLocks/>
              </p:cNvSpPr>
              <p:nvPr/>
            </p:nvSpPr>
            <p:spPr bwMode="auto">
              <a:xfrm>
                <a:off x="2976" y="2599"/>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4" name="Freeform 197"/>
              <p:cNvSpPr>
                <a:spLocks/>
              </p:cNvSpPr>
              <p:nvPr/>
            </p:nvSpPr>
            <p:spPr bwMode="auto">
              <a:xfrm>
                <a:off x="3004" y="2585"/>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5" name="Freeform 198"/>
              <p:cNvSpPr>
                <a:spLocks/>
              </p:cNvSpPr>
              <p:nvPr/>
            </p:nvSpPr>
            <p:spPr bwMode="auto">
              <a:xfrm>
                <a:off x="3028" y="2570"/>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6" name="Freeform 199"/>
              <p:cNvSpPr>
                <a:spLocks/>
              </p:cNvSpPr>
              <p:nvPr/>
            </p:nvSpPr>
            <p:spPr bwMode="auto">
              <a:xfrm>
                <a:off x="3057" y="2551"/>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7" name="Freeform 200"/>
              <p:cNvSpPr>
                <a:spLocks/>
              </p:cNvSpPr>
              <p:nvPr/>
            </p:nvSpPr>
            <p:spPr bwMode="auto">
              <a:xfrm>
                <a:off x="3085" y="2537"/>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8" name="Freeform 201"/>
              <p:cNvSpPr>
                <a:spLocks/>
              </p:cNvSpPr>
              <p:nvPr/>
            </p:nvSpPr>
            <p:spPr bwMode="auto">
              <a:xfrm>
                <a:off x="3114" y="2523"/>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49" name="Freeform 202"/>
              <p:cNvSpPr>
                <a:spLocks/>
              </p:cNvSpPr>
              <p:nvPr/>
            </p:nvSpPr>
            <p:spPr bwMode="auto">
              <a:xfrm>
                <a:off x="3143" y="2508"/>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50" name="Freeform 203"/>
              <p:cNvSpPr>
                <a:spLocks/>
              </p:cNvSpPr>
              <p:nvPr/>
            </p:nvSpPr>
            <p:spPr bwMode="auto">
              <a:xfrm>
                <a:off x="3171" y="2494"/>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51" name="Freeform 204"/>
              <p:cNvSpPr>
                <a:spLocks/>
              </p:cNvSpPr>
              <p:nvPr/>
            </p:nvSpPr>
            <p:spPr bwMode="auto">
              <a:xfrm>
                <a:off x="3200" y="2480"/>
                <a:ext cx="9" cy="9"/>
              </a:xfrm>
              <a:custGeom>
                <a:avLst/>
                <a:gdLst>
                  <a:gd name="T0" fmla="*/ 0 w 9"/>
                  <a:gd name="T1" fmla="*/ 5 h 9"/>
                  <a:gd name="T2" fmla="*/ 9 w 9"/>
                  <a:gd name="T3" fmla="*/ 0 h 9"/>
                  <a:gd name="T4" fmla="*/ 9 w 9"/>
                  <a:gd name="T5" fmla="*/ 5 h 9"/>
                  <a:gd name="T6" fmla="*/ 0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9" y="0"/>
                    </a:lnTo>
                    <a:lnTo>
                      <a:pt x="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9052" name="Freeform 205"/>
              <p:cNvSpPr>
                <a:spLocks/>
              </p:cNvSpPr>
              <p:nvPr/>
            </p:nvSpPr>
            <p:spPr bwMode="auto">
              <a:xfrm>
                <a:off x="3229" y="2466"/>
                <a:ext cx="9" cy="9"/>
              </a:xfrm>
              <a:custGeom>
                <a:avLst/>
                <a:gdLst>
                  <a:gd name="T0" fmla="*/ 0 w 9"/>
                  <a:gd name="T1" fmla="*/ 4 h 9"/>
                  <a:gd name="T2" fmla="*/ 9 w 9"/>
                  <a:gd name="T3" fmla="*/ 0 h 9"/>
                  <a:gd name="T4" fmla="*/ 9 w 9"/>
                  <a:gd name="T5" fmla="*/ 4 h 9"/>
                  <a:gd name="T6" fmla="*/ 0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9" y="0"/>
                    </a:lnTo>
                    <a:lnTo>
                      <a:pt x="9"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grpSp>
        <p:sp>
          <p:nvSpPr>
            <p:cNvPr id="28679" name="Freeform 207"/>
            <p:cNvSpPr>
              <a:spLocks/>
            </p:cNvSpPr>
            <p:nvPr/>
          </p:nvSpPr>
          <p:spPr bwMode="auto">
            <a:xfrm>
              <a:off x="3257" y="2451"/>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80" name="Freeform 208"/>
            <p:cNvSpPr>
              <a:spLocks/>
            </p:cNvSpPr>
            <p:nvPr/>
          </p:nvSpPr>
          <p:spPr bwMode="auto">
            <a:xfrm>
              <a:off x="3286" y="2442"/>
              <a:ext cx="9" cy="9"/>
            </a:xfrm>
            <a:custGeom>
              <a:avLst/>
              <a:gdLst>
                <a:gd name="T0" fmla="*/ 0 w 9"/>
                <a:gd name="T1" fmla="*/ 4 h 9"/>
                <a:gd name="T2" fmla="*/ 9 w 9"/>
                <a:gd name="T3" fmla="*/ 0 h 9"/>
                <a:gd name="T4" fmla="*/ 9 w 9"/>
                <a:gd name="T5" fmla="*/ 4 h 9"/>
                <a:gd name="T6" fmla="*/ 0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9" y="0"/>
                  </a:lnTo>
                  <a:lnTo>
                    <a:pt x="9"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81" name="Freeform 209"/>
            <p:cNvSpPr>
              <a:spLocks/>
            </p:cNvSpPr>
            <p:nvPr/>
          </p:nvSpPr>
          <p:spPr bwMode="auto">
            <a:xfrm>
              <a:off x="3314" y="2432"/>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82" name="Rectangle 210"/>
            <p:cNvSpPr>
              <a:spLocks noChangeArrowheads="1"/>
            </p:cNvSpPr>
            <p:nvPr/>
          </p:nvSpPr>
          <p:spPr bwMode="auto">
            <a:xfrm>
              <a:off x="3343" y="2423"/>
              <a:ext cx="9"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83" name="Freeform 211"/>
            <p:cNvSpPr>
              <a:spLocks/>
            </p:cNvSpPr>
            <p:nvPr/>
          </p:nvSpPr>
          <p:spPr bwMode="auto">
            <a:xfrm>
              <a:off x="3372" y="2408"/>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84" name="Rectangle 212"/>
            <p:cNvSpPr>
              <a:spLocks noChangeArrowheads="1"/>
            </p:cNvSpPr>
            <p:nvPr/>
          </p:nvSpPr>
          <p:spPr bwMode="auto">
            <a:xfrm>
              <a:off x="3400" y="2399"/>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85" name="Rectangle 213"/>
            <p:cNvSpPr>
              <a:spLocks noChangeArrowheads="1"/>
            </p:cNvSpPr>
            <p:nvPr/>
          </p:nvSpPr>
          <p:spPr bwMode="auto">
            <a:xfrm>
              <a:off x="3429" y="2389"/>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86" name="Rectangle 214"/>
            <p:cNvSpPr>
              <a:spLocks noChangeArrowheads="1"/>
            </p:cNvSpPr>
            <p:nvPr/>
          </p:nvSpPr>
          <p:spPr bwMode="auto">
            <a:xfrm>
              <a:off x="3457" y="2380"/>
              <a:ext cx="10"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87" name="Rectangle 215"/>
            <p:cNvSpPr>
              <a:spLocks noChangeArrowheads="1"/>
            </p:cNvSpPr>
            <p:nvPr/>
          </p:nvSpPr>
          <p:spPr bwMode="auto">
            <a:xfrm>
              <a:off x="3486" y="2370"/>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88" name="Rectangle 216"/>
            <p:cNvSpPr>
              <a:spLocks noChangeArrowheads="1"/>
            </p:cNvSpPr>
            <p:nvPr/>
          </p:nvSpPr>
          <p:spPr bwMode="auto">
            <a:xfrm>
              <a:off x="3515" y="2361"/>
              <a:ext cx="9"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89" name="Rectangle 217"/>
            <p:cNvSpPr>
              <a:spLocks noChangeArrowheads="1"/>
            </p:cNvSpPr>
            <p:nvPr/>
          </p:nvSpPr>
          <p:spPr bwMode="auto">
            <a:xfrm>
              <a:off x="3543" y="2351"/>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90" name="Rectangle 218"/>
            <p:cNvSpPr>
              <a:spLocks noChangeArrowheads="1"/>
            </p:cNvSpPr>
            <p:nvPr/>
          </p:nvSpPr>
          <p:spPr bwMode="auto">
            <a:xfrm>
              <a:off x="3572" y="2342"/>
              <a:ext cx="9"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91" name="Rectangle 219"/>
            <p:cNvSpPr>
              <a:spLocks noChangeArrowheads="1"/>
            </p:cNvSpPr>
            <p:nvPr/>
          </p:nvSpPr>
          <p:spPr bwMode="auto">
            <a:xfrm>
              <a:off x="3600" y="2332"/>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92" name="Rectangle 220"/>
            <p:cNvSpPr>
              <a:spLocks noChangeArrowheads="1"/>
            </p:cNvSpPr>
            <p:nvPr/>
          </p:nvSpPr>
          <p:spPr bwMode="auto">
            <a:xfrm>
              <a:off x="3629" y="2323"/>
              <a:ext cx="10"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693" name="Freeform 221"/>
            <p:cNvSpPr>
              <a:spLocks/>
            </p:cNvSpPr>
            <p:nvPr/>
          </p:nvSpPr>
          <p:spPr bwMode="auto">
            <a:xfrm>
              <a:off x="3658" y="2313"/>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94" name="Freeform 222"/>
            <p:cNvSpPr>
              <a:spLocks/>
            </p:cNvSpPr>
            <p:nvPr/>
          </p:nvSpPr>
          <p:spPr bwMode="auto">
            <a:xfrm>
              <a:off x="3686" y="2303"/>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95" name="Freeform 223"/>
            <p:cNvSpPr>
              <a:spLocks/>
            </p:cNvSpPr>
            <p:nvPr/>
          </p:nvSpPr>
          <p:spPr bwMode="auto">
            <a:xfrm>
              <a:off x="3715" y="2294"/>
              <a:ext cx="9" cy="9"/>
            </a:xfrm>
            <a:custGeom>
              <a:avLst/>
              <a:gdLst>
                <a:gd name="T0" fmla="*/ 0 w 9"/>
                <a:gd name="T1" fmla="*/ 5 h 9"/>
                <a:gd name="T2" fmla="*/ 9 w 9"/>
                <a:gd name="T3" fmla="*/ 0 h 9"/>
                <a:gd name="T4" fmla="*/ 9 w 9"/>
                <a:gd name="T5" fmla="*/ 5 h 9"/>
                <a:gd name="T6" fmla="*/ 0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9" y="0"/>
                  </a:lnTo>
                  <a:lnTo>
                    <a:pt x="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96" name="Freeform 224"/>
            <p:cNvSpPr>
              <a:spLocks/>
            </p:cNvSpPr>
            <p:nvPr/>
          </p:nvSpPr>
          <p:spPr bwMode="auto">
            <a:xfrm>
              <a:off x="3743" y="2289"/>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97" name="Freeform 225"/>
            <p:cNvSpPr>
              <a:spLocks/>
            </p:cNvSpPr>
            <p:nvPr/>
          </p:nvSpPr>
          <p:spPr bwMode="auto">
            <a:xfrm>
              <a:off x="3772" y="2280"/>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98" name="Freeform 226"/>
            <p:cNvSpPr>
              <a:spLocks/>
            </p:cNvSpPr>
            <p:nvPr/>
          </p:nvSpPr>
          <p:spPr bwMode="auto">
            <a:xfrm>
              <a:off x="3801" y="2275"/>
              <a:ext cx="9" cy="9"/>
            </a:xfrm>
            <a:custGeom>
              <a:avLst/>
              <a:gdLst>
                <a:gd name="T0" fmla="*/ 0 w 9"/>
                <a:gd name="T1" fmla="*/ 5 h 9"/>
                <a:gd name="T2" fmla="*/ 9 w 9"/>
                <a:gd name="T3" fmla="*/ 0 h 9"/>
                <a:gd name="T4" fmla="*/ 9 w 9"/>
                <a:gd name="T5" fmla="*/ 5 h 9"/>
                <a:gd name="T6" fmla="*/ 0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9" y="0"/>
                  </a:lnTo>
                  <a:lnTo>
                    <a:pt x="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699" name="Freeform 227"/>
            <p:cNvSpPr>
              <a:spLocks/>
            </p:cNvSpPr>
            <p:nvPr/>
          </p:nvSpPr>
          <p:spPr bwMode="auto">
            <a:xfrm>
              <a:off x="3829" y="2265"/>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00" name="Freeform 228"/>
            <p:cNvSpPr>
              <a:spLocks/>
            </p:cNvSpPr>
            <p:nvPr/>
          </p:nvSpPr>
          <p:spPr bwMode="auto">
            <a:xfrm>
              <a:off x="3858" y="2261"/>
              <a:ext cx="9" cy="9"/>
            </a:xfrm>
            <a:custGeom>
              <a:avLst/>
              <a:gdLst>
                <a:gd name="T0" fmla="*/ 0 w 9"/>
                <a:gd name="T1" fmla="*/ 4 h 9"/>
                <a:gd name="T2" fmla="*/ 9 w 9"/>
                <a:gd name="T3" fmla="*/ 0 h 9"/>
                <a:gd name="T4" fmla="*/ 9 w 9"/>
                <a:gd name="T5" fmla="*/ 4 h 9"/>
                <a:gd name="T6" fmla="*/ 0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9" y="0"/>
                  </a:lnTo>
                  <a:lnTo>
                    <a:pt x="9"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01" name="Freeform 229"/>
            <p:cNvSpPr>
              <a:spLocks/>
            </p:cNvSpPr>
            <p:nvPr/>
          </p:nvSpPr>
          <p:spPr bwMode="auto">
            <a:xfrm>
              <a:off x="3886" y="2251"/>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02" name="Freeform 230"/>
            <p:cNvSpPr>
              <a:spLocks/>
            </p:cNvSpPr>
            <p:nvPr/>
          </p:nvSpPr>
          <p:spPr bwMode="auto">
            <a:xfrm>
              <a:off x="3915" y="2246"/>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03" name="Freeform 231"/>
            <p:cNvSpPr>
              <a:spLocks/>
            </p:cNvSpPr>
            <p:nvPr/>
          </p:nvSpPr>
          <p:spPr bwMode="auto">
            <a:xfrm>
              <a:off x="3944" y="2237"/>
              <a:ext cx="9" cy="9"/>
            </a:xfrm>
            <a:custGeom>
              <a:avLst/>
              <a:gdLst>
                <a:gd name="T0" fmla="*/ 0 w 9"/>
                <a:gd name="T1" fmla="*/ 4 h 9"/>
                <a:gd name="T2" fmla="*/ 9 w 9"/>
                <a:gd name="T3" fmla="*/ 0 h 9"/>
                <a:gd name="T4" fmla="*/ 9 w 9"/>
                <a:gd name="T5" fmla="*/ 4 h 9"/>
                <a:gd name="T6" fmla="*/ 0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9" y="0"/>
                  </a:lnTo>
                  <a:lnTo>
                    <a:pt x="9"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04" name="Freeform 232"/>
            <p:cNvSpPr>
              <a:spLocks/>
            </p:cNvSpPr>
            <p:nvPr/>
          </p:nvSpPr>
          <p:spPr bwMode="auto">
            <a:xfrm>
              <a:off x="3972" y="2232"/>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05" name="Rectangle 233"/>
            <p:cNvSpPr>
              <a:spLocks noChangeArrowheads="1"/>
            </p:cNvSpPr>
            <p:nvPr/>
          </p:nvSpPr>
          <p:spPr bwMode="auto">
            <a:xfrm>
              <a:off x="4001" y="2227"/>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06" name="Rectangle 234"/>
            <p:cNvSpPr>
              <a:spLocks noChangeArrowheads="1"/>
            </p:cNvSpPr>
            <p:nvPr/>
          </p:nvSpPr>
          <p:spPr bwMode="auto">
            <a:xfrm>
              <a:off x="4030" y="2222"/>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07" name="Freeform 235"/>
            <p:cNvSpPr>
              <a:spLocks/>
            </p:cNvSpPr>
            <p:nvPr/>
          </p:nvSpPr>
          <p:spPr bwMode="auto">
            <a:xfrm>
              <a:off x="4058" y="2213"/>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08" name="Rectangle 236"/>
            <p:cNvSpPr>
              <a:spLocks noChangeArrowheads="1"/>
            </p:cNvSpPr>
            <p:nvPr/>
          </p:nvSpPr>
          <p:spPr bwMode="auto">
            <a:xfrm>
              <a:off x="4087" y="2208"/>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09" name="Rectangle 237"/>
            <p:cNvSpPr>
              <a:spLocks noChangeArrowheads="1"/>
            </p:cNvSpPr>
            <p:nvPr/>
          </p:nvSpPr>
          <p:spPr bwMode="auto">
            <a:xfrm>
              <a:off x="4115" y="2203"/>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10" name="Freeform 238"/>
            <p:cNvSpPr>
              <a:spLocks/>
            </p:cNvSpPr>
            <p:nvPr/>
          </p:nvSpPr>
          <p:spPr bwMode="auto">
            <a:xfrm>
              <a:off x="1817" y="3667"/>
              <a:ext cx="29" cy="28"/>
            </a:xfrm>
            <a:custGeom>
              <a:avLst/>
              <a:gdLst>
                <a:gd name="T0" fmla="*/ 0 w 29"/>
                <a:gd name="T1" fmla="*/ 24 h 28"/>
                <a:gd name="T2" fmla="*/ 24 w 29"/>
                <a:gd name="T3" fmla="*/ 0 h 28"/>
                <a:gd name="T4" fmla="*/ 29 w 29"/>
                <a:gd name="T5" fmla="*/ 4 h 28"/>
                <a:gd name="T6" fmla="*/ 5 w 29"/>
                <a:gd name="T7" fmla="*/ 28 h 28"/>
                <a:gd name="T8" fmla="*/ 0 w 29"/>
                <a:gd name="T9" fmla="*/ 24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0" y="24"/>
                  </a:moveTo>
                  <a:lnTo>
                    <a:pt x="24" y="0"/>
                  </a:lnTo>
                  <a:lnTo>
                    <a:pt x="29" y="4"/>
                  </a:lnTo>
                  <a:lnTo>
                    <a:pt x="5" y="28"/>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1" name="Freeform 239"/>
            <p:cNvSpPr>
              <a:spLocks/>
            </p:cNvSpPr>
            <p:nvPr/>
          </p:nvSpPr>
          <p:spPr bwMode="auto">
            <a:xfrm>
              <a:off x="1855" y="3643"/>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2" name="Freeform 240"/>
            <p:cNvSpPr>
              <a:spLocks/>
            </p:cNvSpPr>
            <p:nvPr/>
          </p:nvSpPr>
          <p:spPr bwMode="auto">
            <a:xfrm>
              <a:off x="1870" y="3624"/>
              <a:ext cx="9" cy="9"/>
            </a:xfrm>
            <a:custGeom>
              <a:avLst/>
              <a:gdLst>
                <a:gd name="T0" fmla="*/ 0 w 9"/>
                <a:gd name="T1" fmla="*/ 5 h 9"/>
                <a:gd name="T2" fmla="*/ 4 w 9"/>
                <a:gd name="T3" fmla="*/ 0 h 9"/>
                <a:gd name="T4" fmla="*/ 9 w 9"/>
                <a:gd name="T5" fmla="*/ 5 h 9"/>
                <a:gd name="T6" fmla="*/ 4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4" y="0"/>
                  </a:lnTo>
                  <a:lnTo>
                    <a:pt x="9" y="5"/>
                  </a:lnTo>
                  <a:lnTo>
                    <a:pt x="4"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3" name="Freeform 241"/>
            <p:cNvSpPr>
              <a:spLocks/>
            </p:cNvSpPr>
            <p:nvPr/>
          </p:nvSpPr>
          <p:spPr bwMode="auto">
            <a:xfrm>
              <a:off x="1874" y="3600"/>
              <a:ext cx="29" cy="29"/>
            </a:xfrm>
            <a:custGeom>
              <a:avLst/>
              <a:gdLst>
                <a:gd name="T0" fmla="*/ 0 w 29"/>
                <a:gd name="T1" fmla="*/ 24 h 29"/>
                <a:gd name="T2" fmla="*/ 24 w 29"/>
                <a:gd name="T3" fmla="*/ 0 h 29"/>
                <a:gd name="T4" fmla="*/ 29 w 29"/>
                <a:gd name="T5" fmla="*/ 5 h 29"/>
                <a:gd name="T6" fmla="*/ 5 w 29"/>
                <a:gd name="T7" fmla="*/ 29 h 29"/>
                <a:gd name="T8" fmla="*/ 0 w 29"/>
                <a:gd name="T9" fmla="*/ 24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0" y="24"/>
                  </a:moveTo>
                  <a:lnTo>
                    <a:pt x="24" y="0"/>
                  </a:lnTo>
                  <a:lnTo>
                    <a:pt x="29" y="5"/>
                  </a:lnTo>
                  <a:lnTo>
                    <a:pt x="5" y="29"/>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4" name="Freeform 242"/>
            <p:cNvSpPr>
              <a:spLocks/>
            </p:cNvSpPr>
            <p:nvPr/>
          </p:nvSpPr>
          <p:spPr bwMode="auto">
            <a:xfrm>
              <a:off x="1913" y="3581"/>
              <a:ext cx="9" cy="9"/>
            </a:xfrm>
            <a:custGeom>
              <a:avLst/>
              <a:gdLst>
                <a:gd name="T0" fmla="*/ 0 w 9"/>
                <a:gd name="T1" fmla="*/ 5 h 9"/>
                <a:gd name="T2" fmla="*/ 9 w 9"/>
                <a:gd name="T3" fmla="*/ 0 h 9"/>
                <a:gd name="T4" fmla="*/ 9 w 9"/>
                <a:gd name="T5" fmla="*/ 5 h 9"/>
                <a:gd name="T6" fmla="*/ 0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9" y="0"/>
                  </a:lnTo>
                  <a:lnTo>
                    <a:pt x="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5" name="Freeform 243"/>
            <p:cNvSpPr>
              <a:spLocks/>
            </p:cNvSpPr>
            <p:nvPr/>
          </p:nvSpPr>
          <p:spPr bwMode="auto">
            <a:xfrm>
              <a:off x="1927" y="3562"/>
              <a:ext cx="9" cy="9"/>
            </a:xfrm>
            <a:custGeom>
              <a:avLst/>
              <a:gdLst>
                <a:gd name="T0" fmla="*/ 0 w 9"/>
                <a:gd name="T1" fmla="*/ 5 h 9"/>
                <a:gd name="T2" fmla="*/ 5 w 9"/>
                <a:gd name="T3" fmla="*/ 0 h 9"/>
                <a:gd name="T4" fmla="*/ 9 w 9"/>
                <a:gd name="T5" fmla="*/ 5 h 9"/>
                <a:gd name="T6" fmla="*/ 5 w 9"/>
                <a:gd name="T7" fmla="*/ 9 h 9"/>
                <a:gd name="T8" fmla="*/ 0 w 9"/>
                <a:gd name="T9" fmla="*/ 5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5"/>
                  </a:moveTo>
                  <a:lnTo>
                    <a:pt x="5" y="0"/>
                  </a:lnTo>
                  <a:lnTo>
                    <a:pt x="9"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6" name="Freeform 244"/>
            <p:cNvSpPr>
              <a:spLocks/>
            </p:cNvSpPr>
            <p:nvPr/>
          </p:nvSpPr>
          <p:spPr bwMode="auto">
            <a:xfrm>
              <a:off x="1932" y="3538"/>
              <a:ext cx="24" cy="29"/>
            </a:xfrm>
            <a:custGeom>
              <a:avLst/>
              <a:gdLst>
                <a:gd name="T0" fmla="*/ 0 w 24"/>
                <a:gd name="T1" fmla="*/ 24 h 29"/>
                <a:gd name="T2" fmla="*/ 19 w 24"/>
                <a:gd name="T3" fmla="*/ 0 h 29"/>
                <a:gd name="T4" fmla="*/ 24 w 24"/>
                <a:gd name="T5" fmla="*/ 5 h 29"/>
                <a:gd name="T6" fmla="*/ 4 w 24"/>
                <a:gd name="T7" fmla="*/ 29 h 29"/>
                <a:gd name="T8" fmla="*/ 0 w 24"/>
                <a:gd name="T9" fmla="*/ 24 h 29"/>
                <a:gd name="T10" fmla="*/ 0 60000 65536"/>
                <a:gd name="T11" fmla="*/ 0 60000 65536"/>
                <a:gd name="T12" fmla="*/ 0 60000 65536"/>
                <a:gd name="T13" fmla="*/ 0 60000 65536"/>
                <a:gd name="T14" fmla="*/ 0 60000 65536"/>
                <a:gd name="T15" fmla="*/ 0 w 24"/>
                <a:gd name="T16" fmla="*/ 0 h 29"/>
                <a:gd name="T17" fmla="*/ 24 w 24"/>
                <a:gd name="T18" fmla="*/ 29 h 29"/>
              </a:gdLst>
              <a:ahLst/>
              <a:cxnLst>
                <a:cxn ang="T10">
                  <a:pos x="T0" y="T1"/>
                </a:cxn>
                <a:cxn ang="T11">
                  <a:pos x="T2" y="T3"/>
                </a:cxn>
                <a:cxn ang="T12">
                  <a:pos x="T4" y="T5"/>
                </a:cxn>
                <a:cxn ang="T13">
                  <a:pos x="T6" y="T7"/>
                </a:cxn>
                <a:cxn ang="T14">
                  <a:pos x="T8" y="T9"/>
                </a:cxn>
              </a:cxnLst>
              <a:rect l="T15" t="T16" r="T17" b="T18"/>
              <a:pathLst>
                <a:path w="24" h="29">
                  <a:moveTo>
                    <a:pt x="0" y="24"/>
                  </a:moveTo>
                  <a:lnTo>
                    <a:pt x="19" y="0"/>
                  </a:lnTo>
                  <a:lnTo>
                    <a:pt x="24" y="5"/>
                  </a:lnTo>
                  <a:lnTo>
                    <a:pt x="4" y="29"/>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7" name="Freeform 245"/>
            <p:cNvSpPr>
              <a:spLocks/>
            </p:cNvSpPr>
            <p:nvPr/>
          </p:nvSpPr>
          <p:spPr bwMode="auto">
            <a:xfrm>
              <a:off x="1965" y="3519"/>
              <a:ext cx="10" cy="9"/>
            </a:xfrm>
            <a:custGeom>
              <a:avLst/>
              <a:gdLst>
                <a:gd name="T0" fmla="*/ 0 w 10"/>
                <a:gd name="T1" fmla="*/ 5 h 9"/>
                <a:gd name="T2" fmla="*/ 5 w 10"/>
                <a:gd name="T3" fmla="*/ 0 h 9"/>
                <a:gd name="T4" fmla="*/ 10 w 10"/>
                <a:gd name="T5" fmla="*/ 5 h 9"/>
                <a:gd name="T6" fmla="*/ 5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5" y="0"/>
                  </a:lnTo>
                  <a:lnTo>
                    <a:pt x="10" y="5"/>
                  </a:lnTo>
                  <a:lnTo>
                    <a:pt x="5"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8" name="Freeform 246"/>
            <p:cNvSpPr>
              <a:spLocks/>
            </p:cNvSpPr>
            <p:nvPr/>
          </p:nvSpPr>
          <p:spPr bwMode="auto">
            <a:xfrm>
              <a:off x="1984" y="3495"/>
              <a:ext cx="14" cy="14"/>
            </a:xfrm>
            <a:custGeom>
              <a:avLst/>
              <a:gdLst>
                <a:gd name="T0" fmla="*/ 0 w 14"/>
                <a:gd name="T1" fmla="*/ 10 h 14"/>
                <a:gd name="T2" fmla="*/ 10 w 14"/>
                <a:gd name="T3" fmla="*/ 0 h 14"/>
                <a:gd name="T4" fmla="*/ 14 w 14"/>
                <a:gd name="T5" fmla="*/ 5 h 14"/>
                <a:gd name="T6" fmla="*/ 5 w 14"/>
                <a:gd name="T7" fmla="*/ 14 h 14"/>
                <a:gd name="T8" fmla="*/ 0 w 14"/>
                <a:gd name="T9" fmla="*/ 1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10"/>
                  </a:moveTo>
                  <a:lnTo>
                    <a:pt x="10" y="0"/>
                  </a:lnTo>
                  <a:lnTo>
                    <a:pt x="14" y="5"/>
                  </a:lnTo>
                  <a:lnTo>
                    <a:pt x="5" y="14"/>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19" name="Freeform 247"/>
            <p:cNvSpPr>
              <a:spLocks/>
            </p:cNvSpPr>
            <p:nvPr/>
          </p:nvSpPr>
          <p:spPr bwMode="auto">
            <a:xfrm>
              <a:off x="1994" y="3476"/>
              <a:ext cx="19" cy="24"/>
            </a:xfrm>
            <a:custGeom>
              <a:avLst/>
              <a:gdLst>
                <a:gd name="T0" fmla="*/ 0 w 19"/>
                <a:gd name="T1" fmla="*/ 19 h 24"/>
                <a:gd name="T2" fmla="*/ 14 w 19"/>
                <a:gd name="T3" fmla="*/ 0 h 24"/>
                <a:gd name="T4" fmla="*/ 19 w 19"/>
                <a:gd name="T5" fmla="*/ 5 h 24"/>
                <a:gd name="T6" fmla="*/ 4 w 19"/>
                <a:gd name="T7" fmla="*/ 24 h 24"/>
                <a:gd name="T8" fmla="*/ 0 w 19"/>
                <a:gd name="T9" fmla="*/ 19 h 24"/>
                <a:gd name="T10" fmla="*/ 0 60000 65536"/>
                <a:gd name="T11" fmla="*/ 0 60000 65536"/>
                <a:gd name="T12" fmla="*/ 0 60000 65536"/>
                <a:gd name="T13" fmla="*/ 0 60000 65536"/>
                <a:gd name="T14" fmla="*/ 0 60000 65536"/>
                <a:gd name="T15" fmla="*/ 0 w 19"/>
                <a:gd name="T16" fmla="*/ 0 h 24"/>
                <a:gd name="T17" fmla="*/ 19 w 19"/>
                <a:gd name="T18" fmla="*/ 24 h 24"/>
              </a:gdLst>
              <a:ahLst/>
              <a:cxnLst>
                <a:cxn ang="T10">
                  <a:pos x="T0" y="T1"/>
                </a:cxn>
                <a:cxn ang="T11">
                  <a:pos x="T2" y="T3"/>
                </a:cxn>
                <a:cxn ang="T12">
                  <a:pos x="T4" y="T5"/>
                </a:cxn>
                <a:cxn ang="T13">
                  <a:pos x="T6" y="T7"/>
                </a:cxn>
                <a:cxn ang="T14">
                  <a:pos x="T8" y="T9"/>
                </a:cxn>
              </a:cxnLst>
              <a:rect l="T15" t="T16" r="T17" b="T18"/>
              <a:pathLst>
                <a:path w="19" h="24">
                  <a:moveTo>
                    <a:pt x="0" y="19"/>
                  </a:moveTo>
                  <a:lnTo>
                    <a:pt x="14" y="0"/>
                  </a:lnTo>
                  <a:lnTo>
                    <a:pt x="19" y="5"/>
                  </a:lnTo>
                  <a:lnTo>
                    <a:pt x="4"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0" name="Freeform 248"/>
            <p:cNvSpPr>
              <a:spLocks/>
            </p:cNvSpPr>
            <p:nvPr/>
          </p:nvSpPr>
          <p:spPr bwMode="auto">
            <a:xfrm>
              <a:off x="2022" y="3457"/>
              <a:ext cx="10" cy="10"/>
            </a:xfrm>
            <a:custGeom>
              <a:avLst/>
              <a:gdLst>
                <a:gd name="T0" fmla="*/ 0 w 10"/>
                <a:gd name="T1" fmla="*/ 10 h 10"/>
                <a:gd name="T2" fmla="*/ 5 w 10"/>
                <a:gd name="T3" fmla="*/ 0 h 10"/>
                <a:gd name="T4" fmla="*/ 10 w 10"/>
                <a:gd name="T5" fmla="*/ 0 h 10"/>
                <a:gd name="T6" fmla="*/ 5 w 10"/>
                <a:gd name="T7" fmla="*/ 10 h 10"/>
                <a:gd name="T8" fmla="*/ 0 w 10"/>
                <a:gd name="T9" fmla="*/ 1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10"/>
                  </a:moveTo>
                  <a:lnTo>
                    <a:pt x="5" y="0"/>
                  </a:lnTo>
                  <a:lnTo>
                    <a:pt x="10" y="0"/>
                  </a:lnTo>
                  <a:lnTo>
                    <a:pt x="5"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1" name="Freeform 249"/>
            <p:cNvSpPr>
              <a:spLocks/>
            </p:cNvSpPr>
            <p:nvPr/>
          </p:nvSpPr>
          <p:spPr bwMode="auto">
            <a:xfrm>
              <a:off x="2041" y="3428"/>
              <a:ext cx="15" cy="15"/>
            </a:xfrm>
            <a:custGeom>
              <a:avLst/>
              <a:gdLst>
                <a:gd name="T0" fmla="*/ 0 w 15"/>
                <a:gd name="T1" fmla="*/ 10 h 15"/>
                <a:gd name="T2" fmla="*/ 10 w 15"/>
                <a:gd name="T3" fmla="*/ 0 h 15"/>
                <a:gd name="T4" fmla="*/ 15 w 15"/>
                <a:gd name="T5" fmla="*/ 5 h 15"/>
                <a:gd name="T6" fmla="*/ 5 w 15"/>
                <a:gd name="T7" fmla="*/ 15 h 15"/>
                <a:gd name="T8" fmla="*/ 0 w 15"/>
                <a:gd name="T9" fmla="*/ 10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0" y="10"/>
                  </a:moveTo>
                  <a:lnTo>
                    <a:pt x="10" y="0"/>
                  </a:lnTo>
                  <a:lnTo>
                    <a:pt x="15" y="5"/>
                  </a:lnTo>
                  <a:lnTo>
                    <a:pt x="5"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2" name="Freeform 250"/>
            <p:cNvSpPr>
              <a:spLocks/>
            </p:cNvSpPr>
            <p:nvPr/>
          </p:nvSpPr>
          <p:spPr bwMode="auto">
            <a:xfrm>
              <a:off x="2051" y="3414"/>
              <a:ext cx="19" cy="19"/>
            </a:xfrm>
            <a:custGeom>
              <a:avLst/>
              <a:gdLst>
                <a:gd name="T0" fmla="*/ 0 w 19"/>
                <a:gd name="T1" fmla="*/ 14 h 19"/>
                <a:gd name="T2" fmla="*/ 14 w 19"/>
                <a:gd name="T3" fmla="*/ 0 h 19"/>
                <a:gd name="T4" fmla="*/ 19 w 19"/>
                <a:gd name="T5" fmla="*/ 5 h 19"/>
                <a:gd name="T6" fmla="*/ 5 w 19"/>
                <a:gd name="T7" fmla="*/ 19 h 19"/>
                <a:gd name="T8" fmla="*/ 0 w 19"/>
                <a:gd name="T9" fmla="*/ 14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4"/>
                  </a:moveTo>
                  <a:lnTo>
                    <a:pt x="14" y="0"/>
                  </a:lnTo>
                  <a:lnTo>
                    <a:pt x="19" y="5"/>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3" name="Freeform 251"/>
            <p:cNvSpPr>
              <a:spLocks/>
            </p:cNvSpPr>
            <p:nvPr/>
          </p:nvSpPr>
          <p:spPr bwMode="auto">
            <a:xfrm>
              <a:off x="2080" y="3395"/>
              <a:ext cx="9" cy="10"/>
            </a:xfrm>
            <a:custGeom>
              <a:avLst/>
              <a:gdLst>
                <a:gd name="T0" fmla="*/ 0 w 9"/>
                <a:gd name="T1" fmla="*/ 10 h 10"/>
                <a:gd name="T2" fmla="*/ 4 w 9"/>
                <a:gd name="T3" fmla="*/ 0 h 10"/>
                <a:gd name="T4" fmla="*/ 9 w 9"/>
                <a:gd name="T5" fmla="*/ 0 h 10"/>
                <a:gd name="T6" fmla="*/ 4 w 9"/>
                <a:gd name="T7" fmla="*/ 10 h 10"/>
                <a:gd name="T8" fmla="*/ 0 w 9"/>
                <a:gd name="T9" fmla="*/ 10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10"/>
                  </a:moveTo>
                  <a:lnTo>
                    <a:pt x="4" y="0"/>
                  </a:lnTo>
                  <a:lnTo>
                    <a:pt x="9" y="0"/>
                  </a:lnTo>
                  <a:lnTo>
                    <a:pt x="4"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4" name="Freeform 252"/>
            <p:cNvSpPr>
              <a:spLocks/>
            </p:cNvSpPr>
            <p:nvPr/>
          </p:nvSpPr>
          <p:spPr bwMode="auto">
            <a:xfrm>
              <a:off x="2099" y="3366"/>
              <a:ext cx="14" cy="15"/>
            </a:xfrm>
            <a:custGeom>
              <a:avLst/>
              <a:gdLst>
                <a:gd name="T0" fmla="*/ 0 w 14"/>
                <a:gd name="T1" fmla="*/ 10 h 15"/>
                <a:gd name="T2" fmla="*/ 9 w 14"/>
                <a:gd name="T3" fmla="*/ 0 h 15"/>
                <a:gd name="T4" fmla="*/ 14 w 14"/>
                <a:gd name="T5" fmla="*/ 5 h 15"/>
                <a:gd name="T6" fmla="*/ 4 w 14"/>
                <a:gd name="T7" fmla="*/ 15 h 15"/>
                <a:gd name="T8" fmla="*/ 0 w 14"/>
                <a:gd name="T9" fmla="*/ 1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0"/>
                  </a:moveTo>
                  <a:lnTo>
                    <a:pt x="9" y="0"/>
                  </a:lnTo>
                  <a:lnTo>
                    <a:pt x="14" y="5"/>
                  </a:lnTo>
                  <a:lnTo>
                    <a:pt x="4"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5" name="Freeform 253"/>
            <p:cNvSpPr>
              <a:spLocks/>
            </p:cNvSpPr>
            <p:nvPr/>
          </p:nvSpPr>
          <p:spPr bwMode="auto">
            <a:xfrm>
              <a:off x="2108" y="3352"/>
              <a:ext cx="19" cy="19"/>
            </a:xfrm>
            <a:custGeom>
              <a:avLst/>
              <a:gdLst>
                <a:gd name="T0" fmla="*/ 0 w 19"/>
                <a:gd name="T1" fmla="*/ 14 h 19"/>
                <a:gd name="T2" fmla="*/ 14 w 19"/>
                <a:gd name="T3" fmla="*/ 0 h 19"/>
                <a:gd name="T4" fmla="*/ 19 w 19"/>
                <a:gd name="T5" fmla="*/ 5 h 19"/>
                <a:gd name="T6" fmla="*/ 5 w 19"/>
                <a:gd name="T7" fmla="*/ 19 h 19"/>
                <a:gd name="T8" fmla="*/ 0 w 19"/>
                <a:gd name="T9" fmla="*/ 14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4"/>
                  </a:moveTo>
                  <a:lnTo>
                    <a:pt x="14" y="0"/>
                  </a:lnTo>
                  <a:lnTo>
                    <a:pt x="19" y="5"/>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6" name="Freeform 254"/>
            <p:cNvSpPr>
              <a:spLocks/>
            </p:cNvSpPr>
            <p:nvPr/>
          </p:nvSpPr>
          <p:spPr bwMode="auto">
            <a:xfrm>
              <a:off x="2132" y="3333"/>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7" name="Freeform 255"/>
            <p:cNvSpPr>
              <a:spLocks/>
            </p:cNvSpPr>
            <p:nvPr/>
          </p:nvSpPr>
          <p:spPr bwMode="auto">
            <a:xfrm>
              <a:off x="2137" y="3328"/>
              <a:ext cx="9" cy="10"/>
            </a:xfrm>
            <a:custGeom>
              <a:avLst/>
              <a:gdLst>
                <a:gd name="T0" fmla="*/ 0 w 9"/>
                <a:gd name="T1" fmla="*/ 5 h 10"/>
                <a:gd name="T2" fmla="*/ 4 w 9"/>
                <a:gd name="T3" fmla="*/ 0 h 10"/>
                <a:gd name="T4" fmla="*/ 9 w 9"/>
                <a:gd name="T5" fmla="*/ 5 h 10"/>
                <a:gd name="T6" fmla="*/ 4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4" y="0"/>
                  </a:lnTo>
                  <a:lnTo>
                    <a:pt x="9" y="5"/>
                  </a:lnTo>
                  <a:lnTo>
                    <a:pt x="4"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8" name="Freeform 256"/>
            <p:cNvSpPr>
              <a:spLocks/>
            </p:cNvSpPr>
            <p:nvPr/>
          </p:nvSpPr>
          <p:spPr bwMode="auto">
            <a:xfrm>
              <a:off x="2151" y="3300"/>
              <a:ext cx="19" cy="19"/>
            </a:xfrm>
            <a:custGeom>
              <a:avLst/>
              <a:gdLst>
                <a:gd name="T0" fmla="*/ 0 w 19"/>
                <a:gd name="T1" fmla="*/ 14 h 19"/>
                <a:gd name="T2" fmla="*/ 14 w 19"/>
                <a:gd name="T3" fmla="*/ 0 h 19"/>
                <a:gd name="T4" fmla="*/ 19 w 19"/>
                <a:gd name="T5" fmla="*/ 4 h 19"/>
                <a:gd name="T6" fmla="*/ 5 w 19"/>
                <a:gd name="T7" fmla="*/ 19 h 19"/>
                <a:gd name="T8" fmla="*/ 0 w 19"/>
                <a:gd name="T9" fmla="*/ 14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4"/>
                  </a:moveTo>
                  <a:lnTo>
                    <a:pt x="14" y="0"/>
                  </a:lnTo>
                  <a:lnTo>
                    <a:pt x="19" y="4"/>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29" name="Freeform 257"/>
            <p:cNvSpPr>
              <a:spLocks/>
            </p:cNvSpPr>
            <p:nvPr/>
          </p:nvSpPr>
          <p:spPr bwMode="auto">
            <a:xfrm>
              <a:off x="2165" y="3290"/>
              <a:ext cx="15" cy="14"/>
            </a:xfrm>
            <a:custGeom>
              <a:avLst/>
              <a:gdLst>
                <a:gd name="T0" fmla="*/ 0 w 15"/>
                <a:gd name="T1" fmla="*/ 10 h 14"/>
                <a:gd name="T2" fmla="*/ 10 w 15"/>
                <a:gd name="T3" fmla="*/ 0 h 14"/>
                <a:gd name="T4" fmla="*/ 15 w 15"/>
                <a:gd name="T5" fmla="*/ 5 h 14"/>
                <a:gd name="T6" fmla="*/ 5 w 15"/>
                <a:gd name="T7" fmla="*/ 14 h 14"/>
                <a:gd name="T8" fmla="*/ 0 w 15"/>
                <a:gd name="T9" fmla="*/ 10 h 14"/>
                <a:gd name="T10" fmla="*/ 0 60000 65536"/>
                <a:gd name="T11" fmla="*/ 0 60000 65536"/>
                <a:gd name="T12" fmla="*/ 0 60000 65536"/>
                <a:gd name="T13" fmla="*/ 0 60000 65536"/>
                <a:gd name="T14" fmla="*/ 0 60000 65536"/>
                <a:gd name="T15" fmla="*/ 0 w 15"/>
                <a:gd name="T16" fmla="*/ 0 h 14"/>
                <a:gd name="T17" fmla="*/ 15 w 15"/>
                <a:gd name="T18" fmla="*/ 14 h 14"/>
              </a:gdLst>
              <a:ahLst/>
              <a:cxnLst>
                <a:cxn ang="T10">
                  <a:pos x="T0" y="T1"/>
                </a:cxn>
                <a:cxn ang="T11">
                  <a:pos x="T2" y="T3"/>
                </a:cxn>
                <a:cxn ang="T12">
                  <a:pos x="T4" y="T5"/>
                </a:cxn>
                <a:cxn ang="T13">
                  <a:pos x="T6" y="T7"/>
                </a:cxn>
                <a:cxn ang="T14">
                  <a:pos x="T8" y="T9"/>
                </a:cxn>
              </a:cxnLst>
              <a:rect l="T15" t="T16" r="T17" b="T18"/>
              <a:pathLst>
                <a:path w="15" h="14">
                  <a:moveTo>
                    <a:pt x="0" y="10"/>
                  </a:moveTo>
                  <a:lnTo>
                    <a:pt x="10" y="0"/>
                  </a:lnTo>
                  <a:lnTo>
                    <a:pt x="15" y="5"/>
                  </a:lnTo>
                  <a:lnTo>
                    <a:pt x="5" y="14"/>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0" name="Freeform 258"/>
            <p:cNvSpPr>
              <a:spLocks/>
            </p:cNvSpPr>
            <p:nvPr/>
          </p:nvSpPr>
          <p:spPr bwMode="auto">
            <a:xfrm>
              <a:off x="2189" y="3271"/>
              <a:ext cx="10" cy="10"/>
            </a:xfrm>
            <a:custGeom>
              <a:avLst/>
              <a:gdLst>
                <a:gd name="T0" fmla="*/ 0 w 10"/>
                <a:gd name="T1" fmla="*/ 10 h 10"/>
                <a:gd name="T2" fmla="*/ 5 w 10"/>
                <a:gd name="T3" fmla="*/ 0 h 10"/>
                <a:gd name="T4" fmla="*/ 10 w 10"/>
                <a:gd name="T5" fmla="*/ 0 h 10"/>
                <a:gd name="T6" fmla="*/ 5 w 10"/>
                <a:gd name="T7" fmla="*/ 10 h 10"/>
                <a:gd name="T8" fmla="*/ 0 w 10"/>
                <a:gd name="T9" fmla="*/ 1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10"/>
                  </a:moveTo>
                  <a:lnTo>
                    <a:pt x="5" y="0"/>
                  </a:lnTo>
                  <a:lnTo>
                    <a:pt x="10" y="0"/>
                  </a:lnTo>
                  <a:lnTo>
                    <a:pt x="5"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1" name="Freeform 259"/>
            <p:cNvSpPr>
              <a:spLocks/>
            </p:cNvSpPr>
            <p:nvPr/>
          </p:nvSpPr>
          <p:spPr bwMode="auto">
            <a:xfrm>
              <a:off x="2208" y="3238"/>
              <a:ext cx="19" cy="19"/>
            </a:xfrm>
            <a:custGeom>
              <a:avLst/>
              <a:gdLst>
                <a:gd name="T0" fmla="*/ 0 w 19"/>
                <a:gd name="T1" fmla="*/ 14 h 19"/>
                <a:gd name="T2" fmla="*/ 15 w 19"/>
                <a:gd name="T3" fmla="*/ 0 h 19"/>
                <a:gd name="T4" fmla="*/ 19 w 19"/>
                <a:gd name="T5" fmla="*/ 4 h 19"/>
                <a:gd name="T6" fmla="*/ 5 w 19"/>
                <a:gd name="T7" fmla="*/ 19 h 19"/>
                <a:gd name="T8" fmla="*/ 0 w 19"/>
                <a:gd name="T9" fmla="*/ 14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4"/>
                  </a:moveTo>
                  <a:lnTo>
                    <a:pt x="15" y="0"/>
                  </a:lnTo>
                  <a:lnTo>
                    <a:pt x="19" y="4"/>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2" name="Freeform 260"/>
            <p:cNvSpPr>
              <a:spLocks/>
            </p:cNvSpPr>
            <p:nvPr/>
          </p:nvSpPr>
          <p:spPr bwMode="auto">
            <a:xfrm>
              <a:off x="2223" y="3228"/>
              <a:ext cx="14" cy="14"/>
            </a:xfrm>
            <a:custGeom>
              <a:avLst/>
              <a:gdLst>
                <a:gd name="T0" fmla="*/ 0 w 14"/>
                <a:gd name="T1" fmla="*/ 10 h 14"/>
                <a:gd name="T2" fmla="*/ 9 w 14"/>
                <a:gd name="T3" fmla="*/ 0 h 14"/>
                <a:gd name="T4" fmla="*/ 14 w 14"/>
                <a:gd name="T5" fmla="*/ 5 h 14"/>
                <a:gd name="T6" fmla="*/ 4 w 14"/>
                <a:gd name="T7" fmla="*/ 14 h 14"/>
                <a:gd name="T8" fmla="*/ 0 w 14"/>
                <a:gd name="T9" fmla="*/ 10 h 14"/>
                <a:gd name="T10" fmla="*/ 0 60000 65536"/>
                <a:gd name="T11" fmla="*/ 0 60000 65536"/>
                <a:gd name="T12" fmla="*/ 0 60000 65536"/>
                <a:gd name="T13" fmla="*/ 0 60000 65536"/>
                <a:gd name="T14" fmla="*/ 0 60000 65536"/>
                <a:gd name="T15" fmla="*/ 0 w 14"/>
                <a:gd name="T16" fmla="*/ 0 h 14"/>
                <a:gd name="T17" fmla="*/ 14 w 14"/>
                <a:gd name="T18" fmla="*/ 14 h 14"/>
              </a:gdLst>
              <a:ahLst/>
              <a:cxnLst>
                <a:cxn ang="T10">
                  <a:pos x="T0" y="T1"/>
                </a:cxn>
                <a:cxn ang="T11">
                  <a:pos x="T2" y="T3"/>
                </a:cxn>
                <a:cxn ang="T12">
                  <a:pos x="T4" y="T5"/>
                </a:cxn>
                <a:cxn ang="T13">
                  <a:pos x="T6" y="T7"/>
                </a:cxn>
                <a:cxn ang="T14">
                  <a:pos x="T8" y="T9"/>
                </a:cxn>
              </a:cxnLst>
              <a:rect l="T15" t="T16" r="T17" b="T18"/>
              <a:pathLst>
                <a:path w="14" h="14">
                  <a:moveTo>
                    <a:pt x="0" y="10"/>
                  </a:moveTo>
                  <a:lnTo>
                    <a:pt x="9" y="0"/>
                  </a:lnTo>
                  <a:lnTo>
                    <a:pt x="14" y="5"/>
                  </a:lnTo>
                  <a:lnTo>
                    <a:pt x="4" y="14"/>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3" name="Freeform 261"/>
            <p:cNvSpPr>
              <a:spLocks/>
            </p:cNvSpPr>
            <p:nvPr/>
          </p:nvSpPr>
          <p:spPr bwMode="auto">
            <a:xfrm>
              <a:off x="2246" y="3209"/>
              <a:ext cx="10" cy="10"/>
            </a:xfrm>
            <a:custGeom>
              <a:avLst/>
              <a:gdLst>
                <a:gd name="T0" fmla="*/ 0 w 10"/>
                <a:gd name="T1" fmla="*/ 10 h 10"/>
                <a:gd name="T2" fmla="*/ 5 w 10"/>
                <a:gd name="T3" fmla="*/ 0 h 10"/>
                <a:gd name="T4" fmla="*/ 10 w 10"/>
                <a:gd name="T5" fmla="*/ 0 h 10"/>
                <a:gd name="T6" fmla="*/ 5 w 10"/>
                <a:gd name="T7" fmla="*/ 10 h 10"/>
                <a:gd name="T8" fmla="*/ 0 w 10"/>
                <a:gd name="T9" fmla="*/ 10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10"/>
                  </a:moveTo>
                  <a:lnTo>
                    <a:pt x="5" y="0"/>
                  </a:lnTo>
                  <a:lnTo>
                    <a:pt x="10" y="0"/>
                  </a:lnTo>
                  <a:lnTo>
                    <a:pt x="5" y="10"/>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4" name="Freeform 262"/>
            <p:cNvSpPr>
              <a:spLocks/>
            </p:cNvSpPr>
            <p:nvPr/>
          </p:nvSpPr>
          <p:spPr bwMode="auto">
            <a:xfrm>
              <a:off x="2265" y="3171"/>
              <a:ext cx="20" cy="24"/>
            </a:xfrm>
            <a:custGeom>
              <a:avLst/>
              <a:gdLst>
                <a:gd name="T0" fmla="*/ 0 w 20"/>
                <a:gd name="T1" fmla="*/ 19 h 24"/>
                <a:gd name="T2" fmla="*/ 15 w 20"/>
                <a:gd name="T3" fmla="*/ 0 h 24"/>
                <a:gd name="T4" fmla="*/ 20 w 20"/>
                <a:gd name="T5" fmla="*/ 5 h 24"/>
                <a:gd name="T6" fmla="*/ 5 w 20"/>
                <a:gd name="T7" fmla="*/ 24 h 24"/>
                <a:gd name="T8" fmla="*/ 0 w 20"/>
                <a:gd name="T9" fmla="*/ 19 h 24"/>
                <a:gd name="T10" fmla="*/ 0 60000 65536"/>
                <a:gd name="T11" fmla="*/ 0 60000 65536"/>
                <a:gd name="T12" fmla="*/ 0 60000 65536"/>
                <a:gd name="T13" fmla="*/ 0 60000 65536"/>
                <a:gd name="T14" fmla="*/ 0 60000 65536"/>
                <a:gd name="T15" fmla="*/ 0 w 20"/>
                <a:gd name="T16" fmla="*/ 0 h 24"/>
                <a:gd name="T17" fmla="*/ 20 w 20"/>
                <a:gd name="T18" fmla="*/ 24 h 24"/>
              </a:gdLst>
              <a:ahLst/>
              <a:cxnLst>
                <a:cxn ang="T10">
                  <a:pos x="T0" y="T1"/>
                </a:cxn>
                <a:cxn ang="T11">
                  <a:pos x="T2" y="T3"/>
                </a:cxn>
                <a:cxn ang="T12">
                  <a:pos x="T4" y="T5"/>
                </a:cxn>
                <a:cxn ang="T13">
                  <a:pos x="T6" y="T7"/>
                </a:cxn>
                <a:cxn ang="T14">
                  <a:pos x="T8" y="T9"/>
                </a:cxn>
              </a:cxnLst>
              <a:rect l="T15" t="T16" r="T17" b="T18"/>
              <a:pathLst>
                <a:path w="20" h="24">
                  <a:moveTo>
                    <a:pt x="0" y="19"/>
                  </a:moveTo>
                  <a:lnTo>
                    <a:pt x="15" y="0"/>
                  </a:lnTo>
                  <a:lnTo>
                    <a:pt x="20" y="5"/>
                  </a:lnTo>
                  <a:lnTo>
                    <a:pt x="5"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5" name="Freeform 263"/>
            <p:cNvSpPr>
              <a:spLocks/>
            </p:cNvSpPr>
            <p:nvPr/>
          </p:nvSpPr>
          <p:spPr bwMode="auto">
            <a:xfrm>
              <a:off x="2280" y="3161"/>
              <a:ext cx="14" cy="15"/>
            </a:xfrm>
            <a:custGeom>
              <a:avLst/>
              <a:gdLst>
                <a:gd name="T0" fmla="*/ 0 w 14"/>
                <a:gd name="T1" fmla="*/ 10 h 15"/>
                <a:gd name="T2" fmla="*/ 9 w 14"/>
                <a:gd name="T3" fmla="*/ 0 h 15"/>
                <a:gd name="T4" fmla="*/ 14 w 14"/>
                <a:gd name="T5" fmla="*/ 5 h 15"/>
                <a:gd name="T6" fmla="*/ 5 w 14"/>
                <a:gd name="T7" fmla="*/ 15 h 15"/>
                <a:gd name="T8" fmla="*/ 0 w 14"/>
                <a:gd name="T9" fmla="*/ 1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0"/>
                  </a:moveTo>
                  <a:lnTo>
                    <a:pt x="9" y="0"/>
                  </a:lnTo>
                  <a:lnTo>
                    <a:pt x="14" y="5"/>
                  </a:lnTo>
                  <a:lnTo>
                    <a:pt x="5"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6" name="Freeform 264"/>
            <p:cNvSpPr>
              <a:spLocks/>
            </p:cNvSpPr>
            <p:nvPr/>
          </p:nvSpPr>
          <p:spPr bwMode="auto">
            <a:xfrm>
              <a:off x="2304" y="3142"/>
              <a:ext cx="9" cy="10"/>
            </a:xfrm>
            <a:custGeom>
              <a:avLst/>
              <a:gdLst>
                <a:gd name="T0" fmla="*/ 0 w 9"/>
                <a:gd name="T1" fmla="*/ 5 h 10"/>
                <a:gd name="T2" fmla="*/ 4 w 9"/>
                <a:gd name="T3" fmla="*/ 0 h 10"/>
                <a:gd name="T4" fmla="*/ 9 w 9"/>
                <a:gd name="T5" fmla="*/ 5 h 10"/>
                <a:gd name="T6" fmla="*/ 4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4" y="0"/>
                  </a:lnTo>
                  <a:lnTo>
                    <a:pt x="9" y="5"/>
                  </a:lnTo>
                  <a:lnTo>
                    <a:pt x="4"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7" name="Freeform 265"/>
            <p:cNvSpPr>
              <a:spLocks/>
            </p:cNvSpPr>
            <p:nvPr/>
          </p:nvSpPr>
          <p:spPr bwMode="auto">
            <a:xfrm>
              <a:off x="2323" y="3109"/>
              <a:ext cx="23" cy="24"/>
            </a:xfrm>
            <a:custGeom>
              <a:avLst/>
              <a:gdLst>
                <a:gd name="T0" fmla="*/ 0 w 23"/>
                <a:gd name="T1" fmla="*/ 19 h 24"/>
                <a:gd name="T2" fmla="*/ 19 w 23"/>
                <a:gd name="T3" fmla="*/ 0 h 24"/>
                <a:gd name="T4" fmla="*/ 23 w 23"/>
                <a:gd name="T5" fmla="*/ 5 h 24"/>
                <a:gd name="T6" fmla="*/ 4 w 23"/>
                <a:gd name="T7" fmla="*/ 24 h 24"/>
                <a:gd name="T8" fmla="*/ 0 w 23"/>
                <a:gd name="T9" fmla="*/ 19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0" y="19"/>
                  </a:moveTo>
                  <a:lnTo>
                    <a:pt x="19" y="0"/>
                  </a:lnTo>
                  <a:lnTo>
                    <a:pt x="23" y="5"/>
                  </a:lnTo>
                  <a:lnTo>
                    <a:pt x="4"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8" name="Freeform 266"/>
            <p:cNvSpPr>
              <a:spLocks/>
            </p:cNvSpPr>
            <p:nvPr/>
          </p:nvSpPr>
          <p:spPr bwMode="auto">
            <a:xfrm>
              <a:off x="2342" y="3099"/>
              <a:ext cx="14" cy="15"/>
            </a:xfrm>
            <a:custGeom>
              <a:avLst/>
              <a:gdLst>
                <a:gd name="T0" fmla="*/ 0 w 14"/>
                <a:gd name="T1" fmla="*/ 10 h 15"/>
                <a:gd name="T2" fmla="*/ 9 w 14"/>
                <a:gd name="T3" fmla="*/ 0 h 15"/>
                <a:gd name="T4" fmla="*/ 14 w 14"/>
                <a:gd name="T5" fmla="*/ 5 h 15"/>
                <a:gd name="T6" fmla="*/ 4 w 14"/>
                <a:gd name="T7" fmla="*/ 15 h 15"/>
                <a:gd name="T8" fmla="*/ 0 w 14"/>
                <a:gd name="T9" fmla="*/ 1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0"/>
                  </a:moveTo>
                  <a:lnTo>
                    <a:pt x="9" y="0"/>
                  </a:lnTo>
                  <a:lnTo>
                    <a:pt x="14" y="5"/>
                  </a:lnTo>
                  <a:lnTo>
                    <a:pt x="4"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39" name="Freeform 267"/>
            <p:cNvSpPr>
              <a:spLocks/>
            </p:cNvSpPr>
            <p:nvPr/>
          </p:nvSpPr>
          <p:spPr bwMode="auto">
            <a:xfrm>
              <a:off x="2366" y="3080"/>
              <a:ext cx="9" cy="10"/>
            </a:xfrm>
            <a:custGeom>
              <a:avLst/>
              <a:gdLst>
                <a:gd name="T0" fmla="*/ 0 w 9"/>
                <a:gd name="T1" fmla="*/ 5 h 10"/>
                <a:gd name="T2" fmla="*/ 4 w 9"/>
                <a:gd name="T3" fmla="*/ 0 h 10"/>
                <a:gd name="T4" fmla="*/ 9 w 9"/>
                <a:gd name="T5" fmla="*/ 5 h 10"/>
                <a:gd name="T6" fmla="*/ 4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4" y="0"/>
                  </a:lnTo>
                  <a:lnTo>
                    <a:pt x="9" y="5"/>
                  </a:lnTo>
                  <a:lnTo>
                    <a:pt x="4"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0" name="Freeform 268"/>
            <p:cNvSpPr>
              <a:spLocks/>
            </p:cNvSpPr>
            <p:nvPr/>
          </p:nvSpPr>
          <p:spPr bwMode="auto">
            <a:xfrm>
              <a:off x="2385" y="3052"/>
              <a:ext cx="19" cy="19"/>
            </a:xfrm>
            <a:custGeom>
              <a:avLst/>
              <a:gdLst>
                <a:gd name="T0" fmla="*/ 0 w 19"/>
                <a:gd name="T1" fmla="*/ 14 h 19"/>
                <a:gd name="T2" fmla="*/ 14 w 19"/>
                <a:gd name="T3" fmla="*/ 0 h 19"/>
                <a:gd name="T4" fmla="*/ 19 w 19"/>
                <a:gd name="T5" fmla="*/ 5 h 19"/>
                <a:gd name="T6" fmla="*/ 4 w 19"/>
                <a:gd name="T7" fmla="*/ 19 h 19"/>
                <a:gd name="T8" fmla="*/ 0 w 19"/>
                <a:gd name="T9" fmla="*/ 14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14"/>
                  </a:moveTo>
                  <a:lnTo>
                    <a:pt x="14" y="0"/>
                  </a:lnTo>
                  <a:lnTo>
                    <a:pt x="19" y="5"/>
                  </a:lnTo>
                  <a:lnTo>
                    <a:pt x="4"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1" name="Freeform 269"/>
            <p:cNvSpPr>
              <a:spLocks/>
            </p:cNvSpPr>
            <p:nvPr/>
          </p:nvSpPr>
          <p:spPr bwMode="auto">
            <a:xfrm>
              <a:off x="2399" y="3042"/>
              <a:ext cx="14" cy="15"/>
            </a:xfrm>
            <a:custGeom>
              <a:avLst/>
              <a:gdLst>
                <a:gd name="T0" fmla="*/ 0 w 14"/>
                <a:gd name="T1" fmla="*/ 10 h 15"/>
                <a:gd name="T2" fmla="*/ 9 w 14"/>
                <a:gd name="T3" fmla="*/ 0 h 15"/>
                <a:gd name="T4" fmla="*/ 14 w 14"/>
                <a:gd name="T5" fmla="*/ 5 h 15"/>
                <a:gd name="T6" fmla="*/ 5 w 14"/>
                <a:gd name="T7" fmla="*/ 15 h 15"/>
                <a:gd name="T8" fmla="*/ 0 w 14"/>
                <a:gd name="T9" fmla="*/ 10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0"/>
                  </a:moveTo>
                  <a:lnTo>
                    <a:pt x="9" y="0"/>
                  </a:lnTo>
                  <a:lnTo>
                    <a:pt x="14" y="5"/>
                  </a:lnTo>
                  <a:lnTo>
                    <a:pt x="5"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2" name="Freeform 270"/>
            <p:cNvSpPr>
              <a:spLocks/>
            </p:cNvSpPr>
            <p:nvPr/>
          </p:nvSpPr>
          <p:spPr bwMode="auto">
            <a:xfrm>
              <a:off x="2423" y="3023"/>
              <a:ext cx="9" cy="10"/>
            </a:xfrm>
            <a:custGeom>
              <a:avLst/>
              <a:gdLst>
                <a:gd name="T0" fmla="*/ 0 w 9"/>
                <a:gd name="T1" fmla="*/ 5 h 10"/>
                <a:gd name="T2" fmla="*/ 5 w 9"/>
                <a:gd name="T3" fmla="*/ 0 h 10"/>
                <a:gd name="T4" fmla="*/ 9 w 9"/>
                <a:gd name="T5" fmla="*/ 5 h 10"/>
                <a:gd name="T6" fmla="*/ 5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5" y="0"/>
                  </a:lnTo>
                  <a:lnTo>
                    <a:pt x="9"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3" name="Freeform 271"/>
            <p:cNvSpPr>
              <a:spLocks/>
            </p:cNvSpPr>
            <p:nvPr/>
          </p:nvSpPr>
          <p:spPr bwMode="auto">
            <a:xfrm>
              <a:off x="2428" y="3018"/>
              <a:ext cx="9" cy="10"/>
            </a:xfrm>
            <a:custGeom>
              <a:avLst/>
              <a:gdLst>
                <a:gd name="T0" fmla="*/ 0 w 9"/>
                <a:gd name="T1" fmla="*/ 5 h 10"/>
                <a:gd name="T2" fmla="*/ 4 w 9"/>
                <a:gd name="T3" fmla="*/ 0 h 10"/>
                <a:gd name="T4" fmla="*/ 9 w 9"/>
                <a:gd name="T5" fmla="*/ 5 h 10"/>
                <a:gd name="T6" fmla="*/ 4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4" y="0"/>
                  </a:lnTo>
                  <a:lnTo>
                    <a:pt x="9" y="5"/>
                  </a:lnTo>
                  <a:lnTo>
                    <a:pt x="4"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4" name="Freeform 272"/>
            <p:cNvSpPr>
              <a:spLocks/>
            </p:cNvSpPr>
            <p:nvPr/>
          </p:nvSpPr>
          <p:spPr bwMode="auto">
            <a:xfrm>
              <a:off x="2451" y="2999"/>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5" name="Freeform 273"/>
            <p:cNvSpPr>
              <a:spLocks/>
            </p:cNvSpPr>
            <p:nvPr/>
          </p:nvSpPr>
          <p:spPr bwMode="auto">
            <a:xfrm>
              <a:off x="2456" y="2980"/>
              <a:ext cx="24" cy="24"/>
            </a:xfrm>
            <a:custGeom>
              <a:avLst/>
              <a:gdLst>
                <a:gd name="T0" fmla="*/ 0 w 24"/>
                <a:gd name="T1" fmla="*/ 19 h 24"/>
                <a:gd name="T2" fmla="*/ 19 w 24"/>
                <a:gd name="T3" fmla="*/ 0 h 24"/>
                <a:gd name="T4" fmla="*/ 24 w 24"/>
                <a:gd name="T5" fmla="*/ 5 h 24"/>
                <a:gd name="T6" fmla="*/ 5 w 24"/>
                <a:gd name="T7" fmla="*/ 24 h 24"/>
                <a:gd name="T8" fmla="*/ 0 w 24"/>
                <a:gd name="T9" fmla="*/ 19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9"/>
                  </a:moveTo>
                  <a:lnTo>
                    <a:pt x="19" y="0"/>
                  </a:lnTo>
                  <a:lnTo>
                    <a:pt x="24" y="5"/>
                  </a:lnTo>
                  <a:lnTo>
                    <a:pt x="5" y="24"/>
                  </a:lnTo>
                  <a:lnTo>
                    <a:pt x="0" y="1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6" name="Freeform 274"/>
            <p:cNvSpPr>
              <a:spLocks/>
            </p:cNvSpPr>
            <p:nvPr/>
          </p:nvSpPr>
          <p:spPr bwMode="auto">
            <a:xfrm>
              <a:off x="2494" y="2961"/>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7" name="Freeform 275"/>
            <p:cNvSpPr>
              <a:spLocks/>
            </p:cNvSpPr>
            <p:nvPr/>
          </p:nvSpPr>
          <p:spPr bwMode="auto">
            <a:xfrm>
              <a:off x="2513" y="2923"/>
              <a:ext cx="34" cy="29"/>
            </a:xfrm>
            <a:custGeom>
              <a:avLst/>
              <a:gdLst>
                <a:gd name="T0" fmla="*/ 0 w 34"/>
                <a:gd name="T1" fmla="*/ 24 h 29"/>
                <a:gd name="T2" fmla="*/ 29 w 34"/>
                <a:gd name="T3" fmla="*/ 0 h 29"/>
                <a:gd name="T4" fmla="*/ 34 w 34"/>
                <a:gd name="T5" fmla="*/ 5 h 29"/>
                <a:gd name="T6" fmla="*/ 5 w 34"/>
                <a:gd name="T7" fmla="*/ 29 h 29"/>
                <a:gd name="T8" fmla="*/ 0 w 34"/>
                <a:gd name="T9" fmla="*/ 24 h 29"/>
                <a:gd name="T10" fmla="*/ 0 60000 65536"/>
                <a:gd name="T11" fmla="*/ 0 60000 65536"/>
                <a:gd name="T12" fmla="*/ 0 60000 65536"/>
                <a:gd name="T13" fmla="*/ 0 60000 65536"/>
                <a:gd name="T14" fmla="*/ 0 60000 65536"/>
                <a:gd name="T15" fmla="*/ 0 w 34"/>
                <a:gd name="T16" fmla="*/ 0 h 29"/>
                <a:gd name="T17" fmla="*/ 34 w 34"/>
                <a:gd name="T18" fmla="*/ 29 h 29"/>
              </a:gdLst>
              <a:ahLst/>
              <a:cxnLst>
                <a:cxn ang="T10">
                  <a:pos x="T0" y="T1"/>
                </a:cxn>
                <a:cxn ang="T11">
                  <a:pos x="T2" y="T3"/>
                </a:cxn>
                <a:cxn ang="T12">
                  <a:pos x="T4" y="T5"/>
                </a:cxn>
                <a:cxn ang="T13">
                  <a:pos x="T6" y="T7"/>
                </a:cxn>
                <a:cxn ang="T14">
                  <a:pos x="T8" y="T9"/>
                </a:cxn>
              </a:cxnLst>
              <a:rect l="T15" t="T16" r="T17" b="T18"/>
              <a:pathLst>
                <a:path w="34" h="29">
                  <a:moveTo>
                    <a:pt x="0" y="24"/>
                  </a:moveTo>
                  <a:lnTo>
                    <a:pt x="29" y="0"/>
                  </a:lnTo>
                  <a:lnTo>
                    <a:pt x="34" y="5"/>
                  </a:lnTo>
                  <a:lnTo>
                    <a:pt x="5" y="29"/>
                  </a:lnTo>
                  <a:lnTo>
                    <a:pt x="0" y="2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8" name="Freeform 276"/>
            <p:cNvSpPr>
              <a:spLocks/>
            </p:cNvSpPr>
            <p:nvPr/>
          </p:nvSpPr>
          <p:spPr bwMode="auto">
            <a:xfrm>
              <a:off x="2561" y="2904"/>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49" name="Freeform 277"/>
            <p:cNvSpPr>
              <a:spLocks/>
            </p:cNvSpPr>
            <p:nvPr/>
          </p:nvSpPr>
          <p:spPr bwMode="auto">
            <a:xfrm>
              <a:off x="2585" y="2880"/>
              <a:ext cx="19" cy="15"/>
            </a:xfrm>
            <a:custGeom>
              <a:avLst/>
              <a:gdLst>
                <a:gd name="T0" fmla="*/ 0 w 19"/>
                <a:gd name="T1" fmla="*/ 10 h 15"/>
                <a:gd name="T2" fmla="*/ 14 w 19"/>
                <a:gd name="T3" fmla="*/ 0 h 15"/>
                <a:gd name="T4" fmla="*/ 19 w 19"/>
                <a:gd name="T5" fmla="*/ 5 h 15"/>
                <a:gd name="T6" fmla="*/ 5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4" y="0"/>
                  </a:lnTo>
                  <a:lnTo>
                    <a:pt x="19" y="5"/>
                  </a:lnTo>
                  <a:lnTo>
                    <a:pt x="5"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0" name="Freeform 278"/>
            <p:cNvSpPr>
              <a:spLocks/>
            </p:cNvSpPr>
            <p:nvPr/>
          </p:nvSpPr>
          <p:spPr bwMode="auto">
            <a:xfrm>
              <a:off x="2599" y="2871"/>
              <a:ext cx="19" cy="14"/>
            </a:xfrm>
            <a:custGeom>
              <a:avLst/>
              <a:gdLst>
                <a:gd name="T0" fmla="*/ 0 w 19"/>
                <a:gd name="T1" fmla="*/ 9 h 14"/>
                <a:gd name="T2" fmla="*/ 14 w 19"/>
                <a:gd name="T3" fmla="*/ 0 h 14"/>
                <a:gd name="T4" fmla="*/ 19 w 19"/>
                <a:gd name="T5" fmla="*/ 4 h 14"/>
                <a:gd name="T6" fmla="*/ 5 w 19"/>
                <a:gd name="T7" fmla="*/ 14 h 14"/>
                <a:gd name="T8" fmla="*/ 0 w 19"/>
                <a:gd name="T9" fmla="*/ 9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9"/>
                  </a:moveTo>
                  <a:lnTo>
                    <a:pt x="14" y="0"/>
                  </a:lnTo>
                  <a:lnTo>
                    <a:pt x="19" y="4"/>
                  </a:lnTo>
                  <a:lnTo>
                    <a:pt x="5" y="14"/>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1" name="Freeform 279"/>
            <p:cNvSpPr>
              <a:spLocks/>
            </p:cNvSpPr>
            <p:nvPr/>
          </p:nvSpPr>
          <p:spPr bwMode="auto">
            <a:xfrm>
              <a:off x="2633" y="2852"/>
              <a:ext cx="9" cy="9"/>
            </a:xfrm>
            <a:custGeom>
              <a:avLst/>
              <a:gdLst>
                <a:gd name="T0" fmla="*/ 0 w 9"/>
                <a:gd name="T1" fmla="*/ 4 h 9"/>
                <a:gd name="T2" fmla="*/ 9 w 9"/>
                <a:gd name="T3" fmla="*/ 0 h 9"/>
                <a:gd name="T4" fmla="*/ 9 w 9"/>
                <a:gd name="T5" fmla="*/ 4 h 9"/>
                <a:gd name="T6" fmla="*/ 0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9" y="0"/>
                  </a:lnTo>
                  <a:lnTo>
                    <a:pt x="9"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2" name="Freeform 280"/>
            <p:cNvSpPr>
              <a:spLocks/>
            </p:cNvSpPr>
            <p:nvPr/>
          </p:nvSpPr>
          <p:spPr bwMode="auto">
            <a:xfrm>
              <a:off x="2656" y="2837"/>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3" name="Freeform 281"/>
            <p:cNvSpPr>
              <a:spLocks/>
            </p:cNvSpPr>
            <p:nvPr/>
          </p:nvSpPr>
          <p:spPr bwMode="auto">
            <a:xfrm>
              <a:off x="2661" y="2823"/>
              <a:ext cx="24" cy="19"/>
            </a:xfrm>
            <a:custGeom>
              <a:avLst/>
              <a:gdLst>
                <a:gd name="T0" fmla="*/ 0 w 24"/>
                <a:gd name="T1" fmla="*/ 14 h 19"/>
                <a:gd name="T2" fmla="*/ 19 w 24"/>
                <a:gd name="T3" fmla="*/ 0 h 19"/>
                <a:gd name="T4" fmla="*/ 24 w 24"/>
                <a:gd name="T5" fmla="*/ 5 h 19"/>
                <a:gd name="T6" fmla="*/ 5 w 24"/>
                <a:gd name="T7" fmla="*/ 19 h 19"/>
                <a:gd name="T8" fmla="*/ 0 w 24"/>
                <a:gd name="T9" fmla="*/ 14 h 19"/>
                <a:gd name="T10" fmla="*/ 0 60000 65536"/>
                <a:gd name="T11" fmla="*/ 0 60000 65536"/>
                <a:gd name="T12" fmla="*/ 0 60000 65536"/>
                <a:gd name="T13" fmla="*/ 0 60000 65536"/>
                <a:gd name="T14" fmla="*/ 0 60000 65536"/>
                <a:gd name="T15" fmla="*/ 0 w 24"/>
                <a:gd name="T16" fmla="*/ 0 h 19"/>
                <a:gd name="T17" fmla="*/ 24 w 24"/>
                <a:gd name="T18" fmla="*/ 19 h 19"/>
              </a:gdLst>
              <a:ahLst/>
              <a:cxnLst>
                <a:cxn ang="T10">
                  <a:pos x="T0" y="T1"/>
                </a:cxn>
                <a:cxn ang="T11">
                  <a:pos x="T2" y="T3"/>
                </a:cxn>
                <a:cxn ang="T12">
                  <a:pos x="T4" y="T5"/>
                </a:cxn>
                <a:cxn ang="T13">
                  <a:pos x="T6" y="T7"/>
                </a:cxn>
                <a:cxn ang="T14">
                  <a:pos x="T8" y="T9"/>
                </a:cxn>
              </a:cxnLst>
              <a:rect l="T15" t="T16" r="T17" b="T18"/>
              <a:pathLst>
                <a:path w="24" h="19">
                  <a:moveTo>
                    <a:pt x="0" y="14"/>
                  </a:moveTo>
                  <a:lnTo>
                    <a:pt x="19" y="0"/>
                  </a:lnTo>
                  <a:lnTo>
                    <a:pt x="24" y="5"/>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4" name="Freeform 282"/>
            <p:cNvSpPr>
              <a:spLocks/>
            </p:cNvSpPr>
            <p:nvPr/>
          </p:nvSpPr>
          <p:spPr bwMode="auto">
            <a:xfrm>
              <a:off x="2699" y="2809"/>
              <a:ext cx="10" cy="9"/>
            </a:xfrm>
            <a:custGeom>
              <a:avLst/>
              <a:gdLst>
                <a:gd name="T0" fmla="*/ 0 w 10"/>
                <a:gd name="T1" fmla="*/ 4 h 9"/>
                <a:gd name="T2" fmla="*/ 5 w 10"/>
                <a:gd name="T3" fmla="*/ 0 h 9"/>
                <a:gd name="T4" fmla="*/ 10 w 10"/>
                <a:gd name="T5" fmla="*/ 4 h 9"/>
                <a:gd name="T6" fmla="*/ 5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5" y="0"/>
                  </a:lnTo>
                  <a:lnTo>
                    <a:pt x="10" y="4"/>
                  </a:lnTo>
                  <a:lnTo>
                    <a:pt x="5"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5" name="Freeform 283"/>
            <p:cNvSpPr>
              <a:spLocks/>
            </p:cNvSpPr>
            <p:nvPr/>
          </p:nvSpPr>
          <p:spPr bwMode="auto">
            <a:xfrm>
              <a:off x="2723" y="2780"/>
              <a:ext cx="29" cy="19"/>
            </a:xfrm>
            <a:custGeom>
              <a:avLst/>
              <a:gdLst>
                <a:gd name="T0" fmla="*/ 0 w 29"/>
                <a:gd name="T1" fmla="*/ 14 h 19"/>
                <a:gd name="T2" fmla="*/ 24 w 29"/>
                <a:gd name="T3" fmla="*/ 0 h 19"/>
                <a:gd name="T4" fmla="*/ 29 w 29"/>
                <a:gd name="T5" fmla="*/ 5 h 19"/>
                <a:gd name="T6" fmla="*/ 5 w 29"/>
                <a:gd name="T7" fmla="*/ 19 h 19"/>
                <a:gd name="T8" fmla="*/ 0 w 29"/>
                <a:gd name="T9" fmla="*/ 14 h 19"/>
                <a:gd name="T10" fmla="*/ 0 60000 65536"/>
                <a:gd name="T11" fmla="*/ 0 60000 65536"/>
                <a:gd name="T12" fmla="*/ 0 60000 65536"/>
                <a:gd name="T13" fmla="*/ 0 60000 65536"/>
                <a:gd name="T14" fmla="*/ 0 60000 65536"/>
                <a:gd name="T15" fmla="*/ 0 w 29"/>
                <a:gd name="T16" fmla="*/ 0 h 19"/>
                <a:gd name="T17" fmla="*/ 29 w 29"/>
                <a:gd name="T18" fmla="*/ 19 h 19"/>
              </a:gdLst>
              <a:ahLst/>
              <a:cxnLst>
                <a:cxn ang="T10">
                  <a:pos x="T0" y="T1"/>
                </a:cxn>
                <a:cxn ang="T11">
                  <a:pos x="T2" y="T3"/>
                </a:cxn>
                <a:cxn ang="T12">
                  <a:pos x="T4" y="T5"/>
                </a:cxn>
                <a:cxn ang="T13">
                  <a:pos x="T6" y="T7"/>
                </a:cxn>
                <a:cxn ang="T14">
                  <a:pos x="T8" y="T9"/>
                </a:cxn>
              </a:cxnLst>
              <a:rect l="T15" t="T16" r="T17" b="T18"/>
              <a:pathLst>
                <a:path w="29" h="19">
                  <a:moveTo>
                    <a:pt x="0" y="14"/>
                  </a:moveTo>
                  <a:lnTo>
                    <a:pt x="24" y="0"/>
                  </a:lnTo>
                  <a:lnTo>
                    <a:pt x="29" y="5"/>
                  </a:lnTo>
                  <a:lnTo>
                    <a:pt x="5" y="19"/>
                  </a:lnTo>
                  <a:lnTo>
                    <a:pt x="0" y="1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6" name="Freeform 284"/>
            <p:cNvSpPr>
              <a:spLocks/>
            </p:cNvSpPr>
            <p:nvPr/>
          </p:nvSpPr>
          <p:spPr bwMode="auto">
            <a:xfrm>
              <a:off x="2747" y="2775"/>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7" name="Freeform 285"/>
            <p:cNvSpPr>
              <a:spLocks/>
            </p:cNvSpPr>
            <p:nvPr/>
          </p:nvSpPr>
          <p:spPr bwMode="auto">
            <a:xfrm>
              <a:off x="2771" y="2761"/>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8" name="Freeform 286"/>
            <p:cNvSpPr>
              <a:spLocks/>
            </p:cNvSpPr>
            <p:nvPr/>
          </p:nvSpPr>
          <p:spPr bwMode="auto">
            <a:xfrm>
              <a:off x="2790" y="2742"/>
              <a:ext cx="19" cy="14"/>
            </a:xfrm>
            <a:custGeom>
              <a:avLst/>
              <a:gdLst>
                <a:gd name="T0" fmla="*/ 0 w 19"/>
                <a:gd name="T1" fmla="*/ 10 h 14"/>
                <a:gd name="T2" fmla="*/ 14 w 19"/>
                <a:gd name="T3" fmla="*/ 0 h 14"/>
                <a:gd name="T4" fmla="*/ 19 w 19"/>
                <a:gd name="T5" fmla="*/ 5 h 14"/>
                <a:gd name="T6" fmla="*/ 5 w 19"/>
                <a:gd name="T7" fmla="*/ 14 h 14"/>
                <a:gd name="T8" fmla="*/ 0 w 19"/>
                <a:gd name="T9" fmla="*/ 10 h 14"/>
                <a:gd name="T10" fmla="*/ 0 60000 65536"/>
                <a:gd name="T11" fmla="*/ 0 60000 65536"/>
                <a:gd name="T12" fmla="*/ 0 60000 65536"/>
                <a:gd name="T13" fmla="*/ 0 60000 65536"/>
                <a:gd name="T14" fmla="*/ 0 60000 65536"/>
                <a:gd name="T15" fmla="*/ 0 w 19"/>
                <a:gd name="T16" fmla="*/ 0 h 14"/>
                <a:gd name="T17" fmla="*/ 19 w 19"/>
                <a:gd name="T18" fmla="*/ 14 h 14"/>
              </a:gdLst>
              <a:ahLst/>
              <a:cxnLst>
                <a:cxn ang="T10">
                  <a:pos x="T0" y="T1"/>
                </a:cxn>
                <a:cxn ang="T11">
                  <a:pos x="T2" y="T3"/>
                </a:cxn>
                <a:cxn ang="T12">
                  <a:pos x="T4" y="T5"/>
                </a:cxn>
                <a:cxn ang="T13">
                  <a:pos x="T6" y="T7"/>
                </a:cxn>
                <a:cxn ang="T14">
                  <a:pos x="T8" y="T9"/>
                </a:cxn>
              </a:cxnLst>
              <a:rect l="T15" t="T16" r="T17" b="T18"/>
              <a:pathLst>
                <a:path w="19" h="14">
                  <a:moveTo>
                    <a:pt x="0" y="10"/>
                  </a:moveTo>
                  <a:lnTo>
                    <a:pt x="14" y="0"/>
                  </a:lnTo>
                  <a:lnTo>
                    <a:pt x="19" y="5"/>
                  </a:lnTo>
                  <a:lnTo>
                    <a:pt x="5" y="14"/>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59" name="Freeform 287"/>
            <p:cNvSpPr>
              <a:spLocks/>
            </p:cNvSpPr>
            <p:nvPr/>
          </p:nvSpPr>
          <p:spPr bwMode="auto">
            <a:xfrm>
              <a:off x="2809" y="2732"/>
              <a:ext cx="19" cy="15"/>
            </a:xfrm>
            <a:custGeom>
              <a:avLst/>
              <a:gdLst>
                <a:gd name="T0" fmla="*/ 0 w 19"/>
                <a:gd name="T1" fmla="*/ 10 h 15"/>
                <a:gd name="T2" fmla="*/ 19 w 19"/>
                <a:gd name="T3" fmla="*/ 0 h 15"/>
                <a:gd name="T4" fmla="*/ 19 w 19"/>
                <a:gd name="T5" fmla="*/ 5 h 15"/>
                <a:gd name="T6" fmla="*/ 0 w 19"/>
                <a:gd name="T7" fmla="*/ 15 h 15"/>
                <a:gd name="T8" fmla="*/ 0 w 19"/>
                <a:gd name="T9" fmla="*/ 1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0" y="10"/>
                  </a:moveTo>
                  <a:lnTo>
                    <a:pt x="19" y="0"/>
                  </a:lnTo>
                  <a:lnTo>
                    <a:pt x="19"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0" name="Freeform 288"/>
            <p:cNvSpPr>
              <a:spLocks/>
            </p:cNvSpPr>
            <p:nvPr/>
          </p:nvSpPr>
          <p:spPr bwMode="auto">
            <a:xfrm>
              <a:off x="2842" y="2718"/>
              <a:ext cx="10" cy="10"/>
            </a:xfrm>
            <a:custGeom>
              <a:avLst/>
              <a:gdLst>
                <a:gd name="T0" fmla="*/ 0 w 10"/>
                <a:gd name="T1" fmla="*/ 5 h 10"/>
                <a:gd name="T2" fmla="*/ 5 w 10"/>
                <a:gd name="T3" fmla="*/ 0 h 10"/>
                <a:gd name="T4" fmla="*/ 10 w 10"/>
                <a:gd name="T5" fmla="*/ 5 h 10"/>
                <a:gd name="T6" fmla="*/ 5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5" y="0"/>
                  </a:lnTo>
                  <a:lnTo>
                    <a:pt x="10" y="5"/>
                  </a:lnTo>
                  <a:lnTo>
                    <a:pt x="5"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1" name="Freeform 289"/>
            <p:cNvSpPr>
              <a:spLocks/>
            </p:cNvSpPr>
            <p:nvPr/>
          </p:nvSpPr>
          <p:spPr bwMode="auto">
            <a:xfrm>
              <a:off x="2871" y="2694"/>
              <a:ext cx="24" cy="15"/>
            </a:xfrm>
            <a:custGeom>
              <a:avLst/>
              <a:gdLst>
                <a:gd name="T0" fmla="*/ 0 w 24"/>
                <a:gd name="T1" fmla="*/ 10 h 15"/>
                <a:gd name="T2" fmla="*/ 24 w 24"/>
                <a:gd name="T3" fmla="*/ 0 h 15"/>
                <a:gd name="T4" fmla="*/ 24 w 24"/>
                <a:gd name="T5" fmla="*/ 5 h 15"/>
                <a:gd name="T6" fmla="*/ 0 w 24"/>
                <a:gd name="T7" fmla="*/ 15 h 15"/>
                <a:gd name="T8" fmla="*/ 0 w 24"/>
                <a:gd name="T9" fmla="*/ 10 h 15"/>
                <a:gd name="T10" fmla="*/ 0 60000 65536"/>
                <a:gd name="T11" fmla="*/ 0 60000 65536"/>
                <a:gd name="T12" fmla="*/ 0 60000 65536"/>
                <a:gd name="T13" fmla="*/ 0 60000 65536"/>
                <a:gd name="T14" fmla="*/ 0 60000 65536"/>
                <a:gd name="T15" fmla="*/ 0 w 24"/>
                <a:gd name="T16" fmla="*/ 0 h 15"/>
                <a:gd name="T17" fmla="*/ 24 w 24"/>
                <a:gd name="T18" fmla="*/ 15 h 15"/>
              </a:gdLst>
              <a:ahLst/>
              <a:cxnLst>
                <a:cxn ang="T10">
                  <a:pos x="T0" y="T1"/>
                </a:cxn>
                <a:cxn ang="T11">
                  <a:pos x="T2" y="T3"/>
                </a:cxn>
                <a:cxn ang="T12">
                  <a:pos x="T4" y="T5"/>
                </a:cxn>
                <a:cxn ang="T13">
                  <a:pos x="T6" y="T7"/>
                </a:cxn>
                <a:cxn ang="T14">
                  <a:pos x="T8" y="T9"/>
                </a:cxn>
              </a:cxnLst>
              <a:rect l="T15" t="T16" r="T17" b="T18"/>
              <a:pathLst>
                <a:path w="24" h="15">
                  <a:moveTo>
                    <a:pt x="0" y="10"/>
                  </a:moveTo>
                  <a:lnTo>
                    <a:pt x="24" y="0"/>
                  </a:lnTo>
                  <a:lnTo>
                    <a:pt x="24" y="5"/>
                  </a:lnTo>
                  <a:lnTo>
                    <a:pt x="0" y="15"/>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2" name="Freeform 290"/>
            <p:cNvSpPr>
              <a:spLocks/>
            </p:cNvSpPr>
            <p:nvPr/>
          </p:nvSpPr>
          <p:spPr bwMode="auto">
            <a:xfrm>
              <a:off x="2895" y="2690"/>
              <a:ext cx="9" cy="9"/>
            </a:xfrm>
            <a:custGeom>
              <a:avLst/>
              <a:gdLst>
                <a:gd name="T0" fmla="*/ 0 w 9"/>
                <a:gd name="T1" fmla="*/ 4 h 9"/>
                <a:gd name="T2" fmla="*/ 9 w 9"/>
                <a:gd name="T3" fmla="*/ 0 h 9"/>
                <a:gd name="T4" fmla="*/ 9 w 9"/>
                <a:gd name="T5" fmla="*/ 4 h 9"/>
                <a:gd name="T6" fmla="*/ 0 w 9"/>
                <a:gd name="T7" fmla="*/ 9 h 9"/>
                <a:gd name="T8" fmla="*/ 0 w 9"/>
                <a:gd name="T9" fmla="*/ 4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0" y="4"/>
                  </a:moveTo>
                  <a:lnTo>
                    <a:pt x="9" y="0"/>
                  </a:lnTo>
                  <a:lnTo>
                    <a:pt x="9"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3" name="Freeform 291"/>
            <p:cNvSpPr>
              <a:spLocks/>
            </p:cNvSpPr>
            <p:nvPr/>
          </p:nvSpPr>
          <p:spPr bwMode="auto">
            <a:xfrm>
              <a:off x="2923" y="2675"/>
              <a:ext cx="10" cy="10"/>
            </a:xfrm>
            <a:custGeom>
              <a:avLst/>
              <a:gdLst>
                <a:gd name="T0" fmla="*/ 0 w 10"/>
                <a:gd name="T1" fmla="*/ 5 h 10"/>
                <a:gd name="T2" fmla="*/ 10 w 10"/>
                <a:gd name="T3" fmla="*/ 0 h 10"/>
                <a:gd name="T4" fmla="*/ 10 w 10"/>
                <a:gd name="T5" fmla="*/ 5 h 10"/>
                <a:gd name="T6" fmla="*/ 0 w 10"/>
                <a:gd name="T7" fmla="*/ 10 h 10"/>
                <a:gd name="T8" fmla="*/ 0 w 10"/>
                <a:gd name="T9" fmla="*/ 5 h 10"/>
                <a:gd name="T10" fmla="*/ 0 60000 65536"/>
                <a:gd name="T11" fmla="*/ 0 60000 65536"/>
                <a:gd name="T12" fmla="*/ 0 60000 65536"/>
                <a:gd name="T13" fmla="*/ 0 60000 65536"/>
                <a:gd name="T14" fmla="*/ 0 60000 65536"/>
                <a:gd name="T15" fmla="*/ 0 w 10"/>
                <a:gd name="T16" fmla="*/ 0 h 10"/>
                <a:gd name="T17" fmla="*/ 10 w 10"/>
                <a:gd name="T18" fmla="*/ 10 h 10"/>
              </a:gdLst>
              <a:ahLst/>
              <a:cxnLst>
                <a:cxn ang="T10">
                  <a:pos x="T0" y="T1"/>
                </a:cxn>
                <a:cxn ang="T11">
                  <a:pos x="T2" y="T3"/>
                </a:cxn>
                <a:cxn ang="T12">
                  <a:pos x="T4" y="T5"/>
                </a:cxn>
                <a:cxn ang="T13">
                  <a:pos x="T6" y="T7"/>
                </a:cxn>
                <a:cxn ang="T14">
                  <a:pos x="T8" y="T9"/>
                </a:cxn>
              </a:cxnLst>
              <a:rect l="T15" t="T16" r="T17" b="T18"/>
              <a:pathLst>
                <a:path w="10" h="10">
                  <a:moveTo>
                    <a:pt x="0" y="5"/>
                  </a:moveTo>
                  <a:lnTo>
                    <a:pt x="10" y="0"/>
                  </a:lnTo>
                  <a:lnTo>
                    <a:pt x="10"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4" name="Freeform 292"/>
            <p:cNvSpPr>
              <a:spLocks/>
            </p:cNvSpPr>
            <p:nvPr/>
          </p:nvSpPr>
          <p:spPr bwMode="auto">
            <a:xfrm>
              <a:off x="2952" y="2651"/>
              <a:ext cx="33" cy="19"/>
            </a:xfrm>
            <a:custGeom>
              <a:avLst/>
              <a:gdLst>
                <a:gd name="T0" fmla="*/ 0 w 33"/>
                <a:gd name="T1" fmla="*/ 15 h 19"/>
                <a:gd name="T2" fmla="*/ 33 w 33"/>
                <a:gd name="T3" fmla="*/ 0 h 19"/>
                <a:gd name="T4" fmla="*/ 33 w 33"/>
                <a:gd name="T5" fmla="*/ 5 h 19"/>
                <a:gd name="T6" fmla="*/ 0 w 33"/>
                <a:gd name="T7" fmla="*/ 19 h 19"/>
                <a:gd name="T8" fmla="*/ 0 w 33"/>
                <a:gd name="T9" fmla="*/ 15 h 19"/>
                <a:gd name="T10" fmla="*/ 0 60000 65536"/>
                <a:gd name="T11" fmla="*/ 0 60000 65536"/>
                <a:gd name="T12" fmla="*/ 0 60000 65536"/>
                <a:gd name="T13" fmla="*/ 0 60000 65536"/>
                <a:gd name="T14" fmla="*/ 0 60000 65536"/>
                <a:gd name="T15" fmla="*/ 0 w 33"/>
                <a:gd name="T16" fmla="*/ 0 h 19"/>
                <a:gd name="T17" fmla="*/ 33 w 33"/>
                <a:gd name="T18" fmla="*/ 19 h 19"/>
              </a:gdLst>
              <a:ahLst/>
              <a:cxnLst>
                <a:cxn ang="T10">
                  <a:pos x="T0" y="T1"/>
                </a:cxn>
                <a:cxn ang="T11">
                  <a:pos x="T2" y="T3"/>
                </a:cxn>
                <a:cxn ang="T12">
                  <a:pos x="T4" y="T5"/>
                </a:cxn>
                <a:cxn ang="T13">
                  <a:pos x="T6" y="T7"/>
                </a:cxn>
                <a:cxn ang="T14">
                  <a:pos x="T8" y="T9"/>
                </a:cxn>
              </a:cxnLst>
              <a:rect l="T15" t="T16" r="T17" b="T18"/>
              <a:pathLst>
                <a:path w="33" h="19">
                  <a:moveTo>
                    <a:pt x="0" y="15"/>
                  </a:moveTo>
                  <a:lnTo>
                    <a:pt x="33" y="0"/>
                  </a:lnTo>
                  <a:lnTo>
                    <a:pt x="33" y="5"/>
                  </a:lnTo>
                  <a:lnTo>
                    <a:pt x="0" y="19"/>
                  </a:lnTo>
                  <a:lnTo>
                    <a:pt x="0" y="1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5" name="Freeform 293"/>
            <p:cNvSpPr>
              <a:spLocks/>
            </p:cNvSpPr>
            <p:nvPr/>
          </p:nvSpPr>
          <p:spPr bwMode="auto">
            <a:xfrm>
              <a:off x="3004" y="2642"/>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6" name="Freeform 294"/>
            <p:cNvSpPr>
              <a:spLocks/>
            </p:cNvSpPr>
            <p:nvPr/>
          </p:nvSpPr>
          <p:spPr bwMode="auto">
            <a:xfrm>
              <a:off x="3033" y="2628"/>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7" name="Freeform 295"/>
            <p:cNvSpPr>
              <a:spLocks/>
            </p:cNvSpPr>
            <p:nvPr/>
          </p:nvSpPr>
          <p:spPr bwMode="auto">
            <a:xfrm>
              <a:off x="3043" y="2618"/>
              <a:ext cx="23" cy="14"/>
            </a:xfrm>
            <a:custGeom>
              <a:avLst/>
              <a:gdLst>
                <a:gd name="T0" fmla="*/ 0 w 23"/>
                <a:gd name="T1" fmla="*/ 10 h 14"/>
                <a:gd name="T2" fmla="*/ 23 w 23"/>
                <a:gd name="T3" fmla="*/ 0 h 14"/>
                <a:gd name="T4" fmla="*/ 23 w 23"/>
                <a:gd name="T5" fmla="*/ 5 h 14"/>
                <a:gd name="T6" fmla="*/ 0 w 23"/>
                <a:gd name="T7" fmla="*/ 14 h 14"/>
                <a:gd name="T8" fmla="*/ 0 w 23"/>
                <a:gd name="T9" fmla="*/ 10 h 14"/>
                <a:gd name="T10" fmla="*/ 0 60000 65536"/>
                <a:gd name="T11" fmla="*/ 0 60000 65536"/>
                <a:gd name="T12" fmla="*/ 0 60000 65536"/>
                <a:gd name="T13" fmla="*/ 0 60000 65536"/>
                <a:gd name="T14" fmla="*/ 0 60000 65536"/>
                <a:gd name="T15" fmla="*/ 0 w 23"/>
                <a:gd name="T16" fmla="*/ 0 h 14"/>
                <a:gd name="T17" fmla="*/ 23 w 23"/>
                <a:gd name="T18" fmla="*/ 14 h 14"/>
              </a:gdLst>
              <a:ahLst/>
              <a:cxnLst>
                <a:cxn ang="T10">
                  <a:pos x="T0" y="T1"/>
                </a:cxn>
                <a:cxn ang="T11">
                  <a:pos x="T2" y="T3"/>
                </a:cxn>
                <a:cxn ang="T12">
                  <a:pos x="T4" y="T5"/>
                </a:cxn>
                <a:cxn ang="T13">
                  <a:pos x="T6" y="T7"/>
                </a:cxn>
                <a:cxn ang="T14">
                  <a:pos x="T8" y="T9"/>
                </a:cxn>
              </a:cxnLst>
              <a:rect l="T15" t="T16" r="T17" b="T18"/>
              <a:pathLst>
                <a:path w="23" h="14">
                  <a:moveTo>
                    <a:pt x="0" y="10"/>
                  </a:moveTo>
                  <a:lnTo>
                    <a:pt x="23" y="0"/>
                  </a:lnTo>
                  <a:lnTo>
                    <a:pt x="23" y="5"/>
                  </a:lnTo>
                  <a:lnTo>
                    <a:pt x="0" y="14"/>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8" name="Freeform 296"/>
            <p:cNvSpPr>
              <a:spLocks/>
            </p:cNvSpPr>
            <p:nvPr/>
          </p:nvSpPr>
          <p:spPr bwMode="auto">
            <a:xfrm>
              <a:off x="3085" y="2604"/>
              <a:ext cx="10" cy="9"/>
            </a:xfrm>
            <a:custGeom>
              <a:avLst/>
              <a:gdLst>
                <a:gd name="T0" fmla="*/ 0 w 10"/>
                <a:gd name="T1" fmla="*/ 5 h 9"/>
                <a:gd name="T2" fmla="*/ 10 w 10"/>
                <a:gd name="T3" fmla="*/ 0 h 9"/>
                <a:gd name="T4" fmla="*/ 10 w 10"/>
                <a:gd name="T5" fmla="*/ 5 h 9"/>
                <a:gd name="T6" fmla="*/ 0 w 10"/>
                <a:gd name="T7" fmla="*/ 9 h 9"/>
                <a:gd name="T8" fmla="*/ 0 w 10"/>
                <a:gd name="T9" fmla="*/ 5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5"/>
                  </a:moveTo>
                  <a:lnTo>
                    <a:pt x="10" y="0"/>
                  </a:lnTo>
                  <a:lnTo>
                    <a:pt x="10"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69" name="Freeform 297"/>
            <p:cNvSpPr>
              <a:spLocks/>
            </p:cNvSpPr>
            <p:nvPr/>
          </p:nvSpPr>
          <p:spPr bwMode="auto">
            <a:xfrm>
              <a:off x="3114" y="2594"/>
              <a:ext cx="14" cy="10"/>
            </a:xfrm>
            <a:custGeom>
              <a:avLst/>
              <a:gdLst>
                <a:gd name="T0" fmla="*/ 0 w 14"/>
                <a:gd name="T1" fmla="*/ 5 h 10"/>
                <a:gd name="T2" fmla="*/ 14 w 14"/>
                <a:gd name="T3" fmla="*/ 0 h 10"/>
                <a:gd name="T4" fmla="*/ 14 w 14"/>
                <a:gd name="T5" fmla="*/ 5 h 10"/>
                <a:gd name="T6" fmla="*/ 0 w 14"/>
                <a:gd name="T7" fmla="*/ 10 h 10"/>
                <a:gd name="T8" fmla="*/ 0 w 14"/>
                <a:gd name="T9" fmla="*/ 5 h 10"/>
                <a:gd name="T10" fmla="*/ 0 60000 65536"/>
                <a:gd name="T11" fmla="*/ 0 60000 65536"/>
                <a:gd name="T12" fmla="*/ 0 60000 65536"/>
                <a:gd name="T13" fmla="*/ 0 60000 65536"/>
                <a:gd name="T14" fmla="*/ 0 60000 65536"/>
                <a:gd name="T15" fmla="*/ 0 w 14"/>
                <a:gd name="T16" fmla="*/ 0 h 10"/>
                <a:gd name="T17" fmla="*/ 14 w 14"/>
                <a:gd name="T18" fmla="*/ 10 h 10"/>
              </a:gdLst>
              <a:ahLst/>
              <a:cxnLst>
                <a:cxn ang="T10">
                  <a:pos x="T0" y="T1"/>
                </a:cxn>
                <a:cxn ang="T11">
                  <a:pos x="T2" y="T3"/>
                </a:cxn>
                <a:cxn ang="T12">
                  <a:pos x="T4" y="T5"/>
                </a:cxn>
                <a:cxn ang="T13">
                  <a:pos x="T6" y="T7"/>
                </a:cxn>
                <a:cxn ang="T14">
                  <a:pos x="T8" y="T9"/>
                </a:cxn>
              </a:cxnLst>
              <a:rect l="T15" t="T16" r="T17" b="T18"/>
              <a:pathLst>
                <a:path w="14" h="10">
                  <a:moveTo>
                    <a:pt x="0" y="5"/>
                  </a:moveTo>
                  <a:lnTo>
                    <a:pt x="14" y="0"/>
                  </a:lnTo>
                  <a:lnTo>
                    <a:pt x="14"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70" name="Freeform 298"/>
            <p:cNvSpPr>
              <a:spLocks/>
            </p:cNvSpPr>
            <p:nvPr/>
          </p:nvSpPr>
          <p:spPr bwMode="auto">
            <a:xfrm>
              <a:off x="3128" y="2589"/>
              <a:ext cx="19" cy="10"/>
            </a:xfrm>
            <a:custGeom>
              <a:avLst/>
              <a:gdLst>
                <a:gd name="T0" fmla="*/ 0 w 19"/>
                <a:gd name="T1" fmla="*/ 5 h 10"/>
                <a:gd name="T2" fmla="*/ 19 w 19"/>
                <a:gd name="T3" fmla="*/ 0 h 10"/>
                <a:gd name="T4" fmla="*/ 19 w 19"/>
                <a:gd name="T5" fmla="*/ 5 h 10"/>
                <a:gd name="T6" fmla="*/ 0 w 19"/>
                <a:gd name="T7" fmla="*/ 10 h 10"/>
                <a:gd name="T8" fmla="*/ 0 w 19"/>
                <a:gd name="T9" fmla="*/ 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5"/>
                  </a:moveTo>
                  <a:lnTo>
                    <a:pt x="19" y="0"/>
                  </a:lnTo>
                  <a:lnTo>
                    <a:pt x="1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71" name="Rectangle 299"/>
            <p:cNvSpPr>
              <a:spLocks noChangeArrowheads="1"/>
            </p:cNvSpPr>
            <p:nvPr/>
          </p:nvSpPr>
          <p:spPr bwMode="auto">
            <a:xfrm>
              <a:off x="3167" y="2580"/>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72" name="Freeform 300"/>
            <p:cNvSpPr>
              <a:spLocks/>
            </p:cNvSpPr>
            <p:nvPr/>
          </p:nvSpPr>
          <p:spPr bwMode="auto">
            <a:xfrm>
              <a:off x="3195" y="2566"/>
              <a:ext cx="19" cy="9"/>
            </a:xfrm>
            <a:custGeom>
              <a:avLst/>
              <a:gdLst>
                <a:gd name="T0" fmla="*/ 0 w 19"/>
                <a:gd name="T1" fmla="*/ 4 h 9"/>
                <a:gd name="T2" fmla="*/ 19 w 19"/>
                <a:gd name="T3" fmla="*/ 0 h 9"/>
                <a:gd name="T4" fmla="*/ 19 w 19"/>
                <a:gd name="T5" fmla="*/ 4 h 9"/>
                <a:gd name="T6" fmla="*/ 0 w 19"/>
                <a:gd name="T7" fmla="*/ 9 h 9"/>
                <a:gd name="T8" fmla="*/ 0 w 19"/>
                <a:gd name="T9" fmla="*/ 4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4"/>
                  </a:moveTo>
                  <a:lnTo>
                    <a:pt x="19" y="0"/>
                  </a:lnTo>
                  <a:lnTo>
                    <a:pt x="19"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73" name="Freeform 301"/>
            <p:cNvSpPr>
              <a:spLocks/>
            </p:cNvSpPr>
            <p:nvPr/>
          </p:nvSpPr>
          <p:spPr bwMode="auto">
            <a:xfrm>
              <a:off x="3214" y="2561"/>
              <a:ext cx="15" cy="9"/>
            </a:xfrm>
            <a:custGeom>
              <a:avLst/>
              <a:gdLst>
                <a:gd name="T0" fmla="*/ 0 w 15"/>
                <a:gd name="T1" fmla="*/ 5 h 9"/>
                <a:gd name="T2" fmla="*/ 15 w 15"/>
                <a:gd name="T3" fmla="*/ 0 h 9"/>
                <a:gd name="T4" fmla="*/ 15 w 15"/>
                <a:gd name="T5" fmla="*/ 5 h 9"/>
                <a:gd name="T6" fmla="*/ 0 w 15"/>
                <a:gd name="T7" fmla="*/ 9 h 9"/>
                <a:gd name="T8" fmla="*/ 0 w 15"/>
                <a:gd name="T9" fmla="*/ 5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5"/>
                  </a:moveTo>
                  <a:lnTo>
                    <a:pt x="15" y="0"/>
                  </a:lnTo>
                  <a:lnTo>
                    <a:pt x="15"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74" name="Freeform 302"/>
            <p:cNvSpPr>
              <a:spLocks/>
            </p:cNvSpPr>
            <p:nvPr/>
          </p:nvSpPr>
          <p:spPr bwMode="auto">
            <a:xfrm>
              <a:off x="3248" y="2551"/>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75" name="Freeform 303"/>
            <p:cNvSpPr>
              <a:spLocks/>
            </p:cNvSpPr>
            <p:nvPr/>
          </p:nvSpPr>
          <p:spPr bwMode="auto">
            <a:xfrm>
              <a:off x="3276" y="2537"/>
              <a:ext cx="24" cy="14"/>
            </a:xfrm>
            <a:custGeom>
              <a:avLst/>
              <a:gdLst>
                <a:gd name="T0" fmla="*/ 0 w 24"/>
                <a:gd name="T1" fmla="*/ 10 h 14"/>
                <a:gd name="T2" fmla="*/ 24 w 24"/>
                <a:gd name="T3" fmla="*/ 0 h 14"/>
                <a:gd name="T4" fmla="*/ 24 w 24"/>
                <a:gd name="T5" fmla="*/ 5 h 14"/>
                <a:gd name="T6" fmla="*/ 0 w 24"/>
                <a:gd name="T7" fmla="*/ 14 h 14"/>
                <a:gd name="T8" fmla="*/ 0 w 24"/>
                <a:gd name="T9" fmla="*/ 10 h 14"/>
                <a:gd name="T10" fmla="*/ 0 60000 65536"/>
                <a:gd name="T11" fmla="*/ 0 60000 65536"/>
                <a:gd name="T12" fmla="*/ 0 60000 65536"/>
                <a:gd name="T13" fmla="*/ 0 60000 65536"/>
                <a:gd name="T14" fmla="*/ 0 60000 65536"/>
                <a:gd name="T15" fmla="*/ 0 w 24"/>
                <a:gd name="T16" fmla="*/ 0 h 14"/>
                <a:gd name="T17" fmla="*/ 24 w 24"/>
                <a:gd name="T18" fmla="*/ 14 h 14"/>
              </a:gdLst>
              <a:ahLst/>
              <a:cxnLst>
                <a:cxn ang="T10">
                  <a:pos x="T0" y="T1"/>
                </a:cxn>
                <a:cxn ang="T11">
                  <a:pos x="T2" y="T3"/>
                </a:cxn>
                <a:cxn ang="T12">
                  <a:pos x="T4" y="T5"/>
                </a:cxn>
                <a:cxn ang="T13">
                  <a:pos x="T6" y="T7"/>
                </a:cxn>
                <a:cxn ang="T14">
                  <a:pos x="T8" y="T9"/>
                </a:cxn>
              </a:cxnLst>
              <a:rect l="T15" t="T16" r="T17" b="T18"/>
              <a:pathLst>
                <a:path w="24" h="14">
                  <a:moveTo>
                    <a:pt x="0" y="10"/>
                  </a:moveTo>
                  <a:lnTo>
                    <a:pt x="24" y="0"/>
                  </a:lnTo>
                  <a:lnTo>
                    <a:pt x="24" y="5"/>
                  </a:lnTo>
                  <a:lnTo>
                    <a:pt x="0" y="14"/>
                  </a:lnTo>
                  <a:lnTo>
                    <a:pt x="0" y="10"/>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76" name="Rectangle 304"/>
            <p:cNvSpPr>
              <a:spLocks noChangeArrowheads="1"/>
            </p:cNvSpPr>
            <p:nvPr/>
          </p:nvSpPr>
          <p:spPr bwMode="auto">
            <a:xfrm>
              <a:off x="3300" y="2537"/>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77" name="Rectangle 305"/>
            <p:cNvSpPr>
              <a:spLocks noChangeArrowheads="1"/>
            </p:cNvSpPr>
            <p:nvPr/>
          </p:nvSpPr>
          <p:spPr bwMode="auto">
            <a:xfrm>
              <a:off x="3329" y="2532"/>
              <a:ext cx="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78" name="Rectangle 306"/>
            <p:cNvSpPr>
              <a:spLocks noChangeArrowheads="1"/>
            </p:cNvSpPr>
            <p:nvPr/>
          </p:nvSpPr>
          <p:spPr bwMode="auto">
            <a:xfrm>
              <a:off x="3333" y="2532"/>
              <a:ext cx="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79" name="Rectangle 307"/>
            <p:cNvSpPr>
              <a:spLocks noChangeArrowheads="1"/>
            </p:cNvSpPr>
            <p:nvPr/>
          </p:nvSpPr>
          <p:spPr bwMode="auto">
            <a:xfrm>
              <a:off x="3357" y="2523"/>
              <a:ext cx="5"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80" name="Freeform 308"/>
            <p:cNvSpPr>
              <a:spLocks/>
            </p:cNvSpPr>
            <p:nvPr/>
          </p:nvSpPr>
          <p:spPr bwMode="auto">
            <a:xfrm>
              <a:off x="3362" y="2518"/>
              <a:ext cx="29" cy="9"/>
            </a:xfrm>
            <a:custGeom>
              <a:avLst/>
              <a:gdLst>
                <a:gd name="T0" fmla="*/ 0 w 29"/>
                <a:gd name="T1" fmla="*/ 5 h 9"/>
                <a:gd name="T2" fmla="*/ 29 w 29"/>
                <a:gd name="T3" fmla="*/ 0 h 9"/>
                <a:gd name="T4" fmla="*/ 29 w 29"/>
                <a:gd name="T5" fmla="*/ 5 h 9"/>
                <a:gd name="T6" fmla="*/ 0 w 29"/>
                <a:gd name="T7" fmla="*/ 9 h 9"/>
                <a:gd name="T8" fmla="*/ 0 w 29"/>
                <a:gd name="T9" fmla="*/ 5 h 9"/>
                <a:gd name="T10" fmla="*/ 0 60000 65536"/>
                <a:gd name="T11" fmla="*/ 0 60000 65536"/>
                <a:gd name="T12" fmla="*/ 0 60000 65536"/>
                <a:gd name="T13" fmla="*/ 0 60000 65536"/>
                <a:gd name="T14" fmla="*/ 0 60000 65536"/>
                <a:gd name="T15" fmla="*/ 0 w 29"/>
                <a:gd name="T16" fmla="*/ 0 h 9"/>
                <a:gd name="T17" fmla="*/ 29 w 29"/>
                <a:gd name="T18" fmla="*/ 9 h 9"/>
              </a:gdLst>
              <a:ahLst/>
              <a:cxnLst>
                <a:cxn ang="T10">
                  <a:pos x="T0" y="T1"/>
                </a:cxn>
                <a:cxn ang="T11">
                  <a:pos x="T2" y="T3"/>
                </a:cxn>
                <a:cxn ang="T12">
                  <a:pos x="T4" y="T5"/>
                </a:cxn>
                <a:cxn ang="T13">
                  <a:pos x="T6" y="T7"/>
                </a:cxn>
                <a:cxn ang="T14">
                  <a:pos x="T8" y="T9"/>
                </a:cxn>
              </a:cxnLst>
              <a:rect l="T15" t="T16" r="T17" b="T18"/>
              <a:pathLst>
                <a:path w="29" h="9">
                  <a:moveTo>
                    <a:pt x="0" y="5"/>
                  </a:moveTo>
                  <a:lnTo>
                    <a:pt x="29" y="0"/>
                  </a:lnTo>
                  <a:lnTo>
                    <a:pt x="2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81" name="Freeform 309"/>
            <p:cNvSpPr>
              <a:spLocks/>
            </p:cNvSpPr>
            <p:nvPr/>
          </p:nvSpPr>
          <p:spPr bwMode="auto">
            <a:xfrm>
              <a:off x="3410" y="2508"/>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82" name="Rectangle 310"/>
            <p:cNvSpPr>
              <a:spLocks noChangeArrowheads="1"/>
            </p:cNvSpPr>
            <p:nvPr/>
          </p:nvSpPr>
          <p:spPr bwMode="auto">
            <a:xfrm>
              <a:off x="3438" y="2504"/>
              <a:ext cx="10"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83" name="Freeform 311"/>
            <p:cNvSpPr>
              <a:spLocks/>
            </p:cNvSpPr>
            <p:nvPr/>
          </p:nvSpPr>
          <p:spPr bwMode="auto">
            <a:xfrm>
              <a:off x="3448" y="2499"/>
              <a:ext cx="24" cy="9"/>
            </a:xfrm>
            <a:custGeom>
              <a:avLst/>
              <a:gdLst>
                <a:gd name="T0" fmla="*/ 0 w 24"/>
                <a:gd name="T1" fmla="*/ 5 h 9"/>
                <a:gd name="T2" fmla="*/ 24 w 24"/>
                <a:gd name="T3" fmla="*/ 0 h 9"/>
                <a:gd name="T4" fmla="*/ 24 w 24"/>
                <a:gd name="T5" fmla="*/ 5 h 9"/>
                <a:gd name="T6" fmla="*/ 0 w 24"/>
                <a:gd name="T7" fmla="*/ 9 h 9"/>
                <a:gd name="T8" fmla="*/ 0 w 24"/>
                <a:gd name="T9" fmla="*/ 5 h 9"/>
                <a:gd name="T10" fmla="*/ 0 60000 65536"/>
                <a:gd name="T11" fmla="*/ 0 60000 65536"/>
                <a:gd name="T12" fmla="*/ 0 60000 65536"/>
                <a:gd name="T13" fmla="*/ 0 60000 65536"/>
                <a:gd name="T14" fmla="*/ 0 60000 65536"/>
                <a:gd name="T15" fmla="*/ 0 w 24"/>
                <a:gd name="T16" fmla="*/ 0 h 9"/>
                <a:gd name="T17" fmla="*/ 24 w 24"/>
                <a:gd name="T18" fmla="*/ 9 h 9"/>
              </a:gdLst>
              <a:ahLst/>
              <a:cxnLst>
                <a:cxn ang="T10">
                  <a:pos x="T0" y="T1"/>
                </a:cxn>
                <a:cxn ang="T11">
                  <a:pos x="T2" y="T3"/>
                </a:cxn>
                <a:cxn ang="T12">
                  <a:pos x="T4" y="T5"/>
                </a:cxn>
                <a:cxn ang="T13">
                  <a:pos x="T6" y="T7"/>
                </a:cxn>
                <a:cxn ang="T14">
                  <a:pos x="T8" y="T9"/>
                </a:cxn>
              </a:cxnLst>
              <a:rect l="T15" t="T16" r="T17" b="T18"/>
              <a:pathLst>
                <a:path w="24" h="9">
                  <a:moveTo>
                    <a:pt x="0" y="5"/>
                  </a:moveTo>
                  <a:lnTo>
                    <a:pt x="24" y="0"/>
                  </a:lnTo>
                  <a:lnTo>
                    <a:pt x="24"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84" name="Rectangle 312"/>
            <p:cNvSpPr>
              <a:spLocks noChangeArrowheads="1"/>
            </p:cNvSpPr>
            <p:nvPr/>
          </p:nvSpPr>
          <p:spPr bwMode="auto">
            <a:xfrm>
              <a:off x="3491" y="2494"/>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85" name="Freeform 313"/>
            <p:cNvSpPr>
              <a:spLocks/>
            </p:cNvSpPr>
            <p:nvPr/>
          </p:nvSpPr>
          <p:spPr bwMode="auto">
            <a:xfrm>
              <a:off x="3519" y="2485"/>
              <a:ext cx="15" cy="9"/>
            </a:xfrm>
            <a:custGeom>
              <a:avLst/>
              <a:gdLst>
                <a:gd name="T0" fmla="*/ 0 w 15"/>
                <a:gd name="T1" fmla="*/ 4 h 9"/>
                <a:gd name="T2" fmla="*/ 15 w 15"/>
                <a:gd name="T3" fmla="*/ 0 h 9"/>
                <a:gd name="T4" fmla="*/ 15 w 15"/>
                <a:gd name="T5" fmla="*/ 4 h 9"/>
                <a:gd name="T6" fmla="*/ 0 w 15"/>
                <a:gd name="T7" fmla="*/ 9 h 9"/>
                <a:gd name="T8" fmla="*/ 0 w 15"/>
                <a:gd name="T9" fmla="*/ 4 h 9"/>
                <a:gd name="T10" fmla="*/ 0 60000 65536"/>
                <a:gd name="T11" fmla="*/ 0 60000 65536"/>
                <a:gd name="T12" fmla="*/ 0 60000 65536"/>
                <a:gd name="T13" fmla="*/ 0 60000 65536"/>
                <a:gd name="T14" fmla="*/ 0 60000 65536"/>
                <a:gd name="T15" fmla="*/ 0 w 15"/>
                <a:gd name="T16" fmla="*/ 0 h 9"/>
                <a:gd name="T17" fmla="*/ 15 w 15"/>
                <a:gd name="T18" fmla="*/ 9 h 9"/>
              </a:gdLst>
              <a:ahLst/>
              <a:cxnLst>
                <a:cxn ang="T10">
                  <a:pos x="T0" y="T1"/>
                </a:cxn>
                <a:cxn ang="T11">
                  <a:pos x="T2" y="T3"/>
                </a:cxn>
                <a:cxn ang="T12">
                  <a:pos x="T4" y="T5"/>
                </a:cxn>
                <a:cxn ang="T13">
                  <a:pos x="T6" y="T7"/>
                </a:cxn>
                <a:cxn ang="T14">
                  <a:pos x="T8" y="T9"/>
                </a:cxn>
              </a:cxnLst>
              <a:rect l="T15" t="T16" r="T17" b="T18"/>
              <a:pathLst>
                <a:path w="15" h="9">
                  <a:moveTo>
                    <a:pt x="0" y="4"/>
                  </a:moveTo>
                  <a:lnTo>
                    <a:pt x="15" y="0"/>
                  </a:lnTo>
                  <a:lnTo>
                    <a:pt x="15"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86" name="Freeform 314"/>
            <p:cNvSpPr>
              <a:spLocks/>
            </p:cNvSpPr>
            <p:nvPr/>
          </p:nvSpPr>
          <p:spPr bwMode="auto">
            <a:xfrm>
              <a:off x="3534" y="2480"/>
              <a:ext cx="19" cy="9"/>
            </a:xfrm>
            <a:custGeom>
              <a:avLst/>
              <a:gdLst>
                <a:gd name="T0" fmla="*/ 0 w 19"/>
                <a:gd name="T1" fmla="*/ 5 h 9"/>
                <a:gd name="T2" fmla="*/ 19 w 19"/>
                <a:gd name="T3" fmla="*/ 0 h 9"/>
                <a:gd name="T4" fmla="*/ 19 w 19"/>
                <a:gd name="T5" fmla="*/ 5 h 9"/>
                <a:gd name="T6" fmla="*/ 0 w 19"/>
                <a:gd name="T7" fmla="*/ 9 h 9"/>
                <a:gd name="T8" fmla="*/ 0 w 19"/>
                <a:gd name="T9" fmla="*/ 5 h 9"/>
                <a:gd name="T10" fmla="*/ 0 60000 65536"/>
                <a:gd name="T11" fmla="*/ 0 60000 65536"/>
                <a:gd name="T12" fmla="*/ 0 60000 65536"/>
                <a:gd name="T13" fmla="*/ 0 60000 65536"/>
                <a:gd name="T14" fmla="*/ 0 60000 65536"/>
                <a:gd name="T15" fmla="*/ 0 w 19"/>
                <a:gd name="T16" fmla="*/ 0 h 9"/>
                <a:gd name="T17" fmla="*/ 19 w 19"/>
                <a:gd name="T18" fmla="*/ 9 h 9"/>
              </a:gdLst>
              <a:ahLst/>
              <a:cxnLst>
                <a:cxn ang="T10">
                  <a:pos x="T0" y="T1"/>
                </a:cxn>
                <a:cxn ang="T11">
                  <a:pos x="T2" y="T3"/>
                </a:cxn>
                <a:cxn ang="T12">
                  <a:pos x="T4" y="T5"/>
                </a:cxn>
                <a:cxn ang="T13">
                  <a:pos x="T6" y="T7"/>
                </a:cxn>
                <a:cxn ang="T14">
                  <a:pos x="T8" y="T9"/>
                </a:cxn>
              </a:cxnLst>
              <a:rect l="T15" t="T16" r="T17" b="T18"/>
              <a:pathLst>
                <a:path w="19" h="9">
                  <a:moveTo>
                    <a:pt x="0" y="5"/>
                  </a:moveTo>
                  <a:lnTo>
                    <a:pt x="19" y="0"/>
                  </a:lnTo>
                  <a:lnTo>
                    <a:pt x="19"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87" name="Freeform 315"/>
            <p:cNvSpPr>
              <a:spLocks/>
            </p:cNvSpPr>
            <p:nvPr/>
          </p:nvSpPr>
          <p:spPr bwMode="auto">
            <a:xfrm>
              <a:off x="3572" y="2475"/>
              <a:ext cx="9" cy="10"/>
            </a:xfrm>
            <a:custGeom>
              <a:avLst/>
              <a:gdLst>
                <a:gd name="T0" fmla="*/ 0 w 9"/>
                <a:gd name="T1" fmla="*/ 5 h 10"/>
                <a:gd name="T2" fmla="*/ 9 w 9"/>
                <a:gd name="T3" fmla="*/ 0 h 10"/>
                <a:gd name="T4" fmla="*/ 9 w 9"/>
                <a:gd name="T5" fmla="*/ 5 h 10"/>
                <a:gd name="T6" fmla="*/ 0 w 9"/>
                <a:gd name="T7" fmla="*/ 10 h 10"/>
                <a:gd name="T8" fmla="*/ 0 w 9"/>
                <a:gd name="T9" fmla="*/ 5 h 10"/>
                <a:gd name="T10" fmla="*/ 0 60000 65536"/>
                <a:gd name="T11" fmla="*/ 0 60000 65536"/>
                <a:gd name="T12" fmla="*/ 0 60000 65536"/>
                <a:gd name="T13" fmla="*/ 0 60000 65536"/>
                <a:gd name="T14" fmla="*/ 0 60000 65536"/>
                <a:gd name="T15" fmla="*/ 0 w 9"/>
                <a:gd name="T16" fmla="*/ 0 h 10"/>
                <a:gd name="T17" fmla="*/ 9 w 9"/>
                <a:gd name="T18" fmla="*/ 10 h 10"/>
              </a:gdLst>
              <a:ahLst/>
              <a:cxnLst>
                <a:cxn ang="T10">
                  <a:pos x="T0" y="T1"/>
                </a:cxn>
                <a:cxn ang="T11">
                  <a:pos x="T2" y="T3"/>
                </a:cxn>
                <a:cxn ang="T12">
                  <a:pos x="T4" y="T5"/>
                </a:cxn>
                <a:cxn ang="T13">
                  <a:pos x="T6" y="T7"/>
                </a:cxn>
                <a:cxn ang="T14">
                  <a:pos x="T8" y="T9"/>
                </a:cxn>
              </a:cxnLst>
              <a:rect l="T15" t="T16" r="T17" b="T18"/>
              <a:pathLst>
                <a:path w="9" h="10">
                  <a:moveTo>
                    <a:pt x="0" y="5"/>
                  </a:moveTo>
                  <a:lnTo>
                    <a:pt x="9" y="0"/>
                  </a:lnTo>
                  <a:lnTo>
                    <a:pt x="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88" name="Freeform 316"/>
            <p:cNvSpPr>
              <a:spLocks/>
            </p:cNvSpPr>
            <p:nvPr/>
          </p:nvSpPr>
          <p:spPr bwMode="auto">
            <a:xfrm>
              <a:off x="3600" y="2470"/>
              <a:ext cx="19" cy="10"/>
            </a:xfrm>
            <a:custGeom>
              <a:avLst/>
              <a:gdLst>
                <a:gd name="T0" fmla="*/ 0 w 19"/>
                <a:gd name="T1" fmla="*/ 5 h 10"/>
                <a:gd name="T2" fmla="*/ 19 w 19"/>
                <a:gd name="T3" fmla="*/ 0 h 10"/>
                <a:gd name="T4" fmla="*/ 19 w 19"/>
                <a:gd name="T5" fmla="*/ 5 h 10"/>
                <a:gd name="T6" fmla="*/ 0 w 19"/>
                <a:gd name="T7" fmla="*/ 10 h 10"/>
                <a:gd name="T8" fmla="*/ 0 w 19"/>
                <a:gd name="T9" fmla="*/ 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5"/>
                  </a:moveTo>
                  <a:lnTo>
                    <a:pt x="19" y="0"/>
                  </a:lnTo>
                  <a:lnTo>
                    <a:pt x="1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89" name="Rectangle 317"/>
            <p:cNvSpPr>
              <a:spLocks noChangeArrowheads="1"/>
            </p:cNvSpPr>
            <p:nvPr/>
          </p:nvSpPr>
          <p:spPr bwMode="auto">
            <a:xfrm>
              <a:off x="3619" y="2470"/>
              <a:ext cx="1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0" name="Rectangle 318"/>
            <p:cNvSpPr>
              <a:spLocks noChangeArrowheads="1"/>
            </p:cNvSpPr>
            <p:nvPr/>
          </p:nvSpPr>
          <p:spPr bwMode="auto">
            <a:xfrm>
              <a:off x="3653" y="2466"/>
              <a:ext cx="9"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1" name="Rectangle 319"/>
            <p:cNvSpPr>
              <a:spLocks noChangeArrowheads="1"/>
            </p:cNvSpPr>
            <p:nvPr/>
          </p:nvSpPr>
          <p:spPr bwMode="auto">
            <a:xfrm>
              <a:off x="3681" y="2461"/>
              <a:ext cx="2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2" name="Rectangle 320"/>
            <p:cNvSpPr>
              <a:spLocks noChangeArrowheads="1"/>
            </p:cNvSpPr>
            <p:nvPr/>
          </p:nvSpPr>
          <p:spPr bwMode="auto">
            <a:xfrm>
              <a:off x="3710" y="2461"/>
              <a:ext cx="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3" name="Rectangle 321"/>
            <p:cNvSpPr>
              <a:spLocks noChangeArrowheads="1"/>
            </p:cNvSpPr>
            <p:nvPr/>
          </p:nvSpPr>
          <p:spPr bwMode="auto">
            <a:xfrm>
              <a:off x="3734" y="2456"/>
              <a:ext cx="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4" name="Rectangle 322"/>
            <p:cNvSpPr>
              <a:spLocks noChangeArrowheads="1"/>
            </p:cNvSpPr>
            <p:nvPr/>
          </p:nvSpPr>
          <p:spPr bwMode="auto">
            <a:xfrm>
              <a:off x="3739" y="2456"/>
              <a:ext cx="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5" name="Rectangle 323"/>
            <p:cNvSpPr>
              <a:spLocks noChangeArrowheads="1"/>
            </p:cNvSpPr>
            <p:nvPr/>
          </p:nvSpPr>
          <p:spPr bwMode="auto">
            <a:xfrm>
              <a:off x="3763" y="2451"/>
              <a:ext cx="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6" name="Freeform 324"/>
            <p:cNvSpPr>
              <a:spLocks/>
            </p:cNvSpPr>
            <p:nvPr/>
          </p:nvSpPr>
          <p:spPr bwMode="auto">
            <a:xfrm>
              <a:off x="3767" y="2446"/>
              <a:ext cx="29" cy="10"/>
            </a:xfrm>
            <a:custGeom>
              <a:avLst/>
              <a:gdLst>
                <a:gd name="T0" fmla="*/ 0 w 29"/>
                <a:gd name="T1" fmla="*/ 5 h 10"/>
                <a:gd name="T2" fmla="*/ 29 w 29"/>
                <a:gd name="T3" fmla="*/ 0 h 10"/>
                <a:gd name="T4" fmla="*/ 29 w 29"/>
                <a:gd name="T5" fmla="*/ 5 h 10"/>
                <a:gd name="T6" fmla="*/ 0 w 29"/>
                <a:gd name="T7" fmla="*/ 10 h 10"/>
                <a:gd name="T8" fmla="*/ 0 w 29"/>
                <a:gd name="T9" fmla="*/ 5 h 10"/>
                <a:gd name="T10" fmla="*/ 0 60000 65536"/>
                <a:gd name="T11" fmla="*/ 0 60000 65536"/>
                <a:gd name="T12" fmla="*/ 0 60000 65536"/>
                <a:gd name="T13" fmla="*/ 0 60000 65536"/>
                <a:gd name="T14" fmla="*/ 0 60000 65536"/>
                <a:gd name="T15" fmla="*/ 0 w 29"/>
                <a:gd name="T16" fmla="*/ 0 h 10"/>
                <a:gd name="T17" fmla="*/ 29 w 29"/>
                <a:gd name="T18" fmla="*/ 10 h 10"/>
              </a:gdLst>
              <a:ahLst/>
              <a:cxnLst>
                <a:cxn ang="T10">
                  <a:pos x="T0" y="T1"/>
                </a:cxn>
                <a:cxn ang="T11">
                  <a:pos x="T2" y="T3"/>
                </a:cxn>
                <a:cxn ang="T12">
                  <a:pos x="T4" y="T5"/>
                </a:cxn>
                <a:cxn ang="T13">
                  <a:pos x="T6" y="T7"/>
                </a:cxn>
                <a:cxn ang="T14">
                  <a:pos x="T8" y="T9"/>
                </a:cxn>
              </a:cxnLst>
              <a:rect l="T15" t="T16" r="T17" b="T18"/>
              <a:pathLst>
                <a:path w="29" h="10">
                  <a:moveTo>
                    <a:pt x="0" y="5"/>
                  </a:moveTo>
                  <a:lnTo>
                    <a:pt x="29" y="0"/>
                  </a:lnTo>
                  <a:lnTo>
                    <a:pt x="2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797" name="Rectangle 325"/>
            <p:cNvSpPr>
              <a:spLocks noChangeArrowheads="1"/>
            </p:cNvSpPr>
            <p:nvPr/>
          </p:nvSpPr>
          <p:spPr bwMode="auto">
            <a:xfrm>
              <a:off x="3815" y="2442"/>
              <a:ext cx="9"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8" name="Rectangle 326"/>
            <p:cNvSpPr>
              <a:spLocks noChangeArrowheads="1"/>
            </p:cNvSpPr>
            <p:nvPr/>
          </p:nvSpPr>
          <p:spPr bwMode="auto">
            <a:xfrm>
              <a:off x="3844" y="2442"/>
              <a:ext cx="9"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799" name="Freeform 327"/>
            <p:cNvSpPr>
              <a:spLocks/>
            </p:cNvSpPr>
            <p:nvPr/>
          </p:nvSpPr>
          <p:spPr bwMode="auto">
            <a:xfrm>
              <a:off x="3853" y="2437"/>
              <a:ext cx="24" cy="9"/>
            </a:xfrm>
            <a:custGeom>
              <a:avLst/>
              <a:gdLst>
                <a:gd name="T0" fmla="*/ 0 w 24"/>
                <a:gd name="T1" fmla="*/ 5 h 9"/>
                <a:gd name="T2" fmla="*/ 24 w 24"/>
                <a:gd name="T3" fmla="*/ 0 h 9"/>
                <a:gd name="T4" fmla="*/ 24 w 24"/>
                <a:gd name="T5" fmla="*/ 5 h 9"/>
                <a:gd name="T6" fmla="*/ 0 w 24"/>
                <a:gd name="T7" fmla="*/ 9 h 9"/>
                <a:gd name="T8" fmla="*/ 0 w 24"/>
                <a:gd name="T9" fmla="*/ 5 h 9"/>
                <a:gd name="T10" fmla="*/ 0 60000 65536"/>
                <a:gd name="T11" fmla="*/ 0 60000 65536"/>
                <a:gd name="T12" fmla="*/ 0 60000 65536"/>
                <a:gd name="T13" fmla="*/ 0 60000 65536"/>
                <a:gd name="T14" fmla="*/ 0 60000 65536"/>
                <a:gd name="T15" fmla="*/ 0 w 24"/>
                <a:gd name="T16" fmla="*/ 0 h 9"/>
                <a:gd name="T17" fmla="*/ 24 w 24"/>
                <a:gd name="T18" fmla="*/ 9 h 9"/>
              </a:gdLst>
              <a:ahLst/>
              <a:cxnLst>
                <a:cxn ang="T10">
                  <a:pos x="T0" y="T1"/>
                </a:cxn>
                <a:cxn ang="T11">
                  <a:pos x="T2" y="T3"/>
                </a:cxn>
                <a:cxn ang="T12">
                  <a:pos x="T4" y="T5"/>
                </a:cxn>
                <a:cxn ang="T13">
                  <a:pos x="T6" y="T7"/>
                </a:cxn>
                <a:cxn ang="T14">
                  <a:pos x="T8" y="T9"/>
                </a:cxn>
              </a:cxnLst>
              <a:rect l="T15" t="T16" r="T17" b="T18"/>
              <a:pathLst>
                <a:path w="24" h="9">
                  <a:moveTo>
                    <a:pt x="0" y="5"/>
                  </a:moveTo>
                  <a:lnTo>
                    <a:pt x="24" y="0"/>
                  </a:lnTo>
                  <a:lnTo>
                    <a:pt x="24" y="5"/>
                  </a:lnTo>
                  <a:lnTo>
                    <a:pt x="0" y="9"/>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00" name="Rectangle 328"/>
            <p:cNvSpPr>
              <a:spLocks noChangeArrowheads="1"/>
            </p:cNvSpPr>
            <p:nvPr/>
          </p:nvSpPr>
          <p:spPr bwMode="auto">
            <a:xfrm>
              <a:off x="3896" y="2432"/>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01" name="Rectangle 329"/>
            <p:cNvSpPr>
              <a:spLocks noChangeArrowheads="1"/>
            </p:cNvSpPr>
            <p:nvPr/>
          </p:nvSpPr>
          <p:spPr bwMode="auto">
            <a:xfrm>
              <a:off x="3925" y="2432"/>
              <a:ext cx="1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02" name="Freeform 330"/>
            <p:cNvSpPr>
              <a:spLocks/>
            </p:cNvSpPr>
            <p:nvPr/>
          </p:nvSpPr>
          <p:spPr bwMode="auto">
            <a:xfrm>
              <a:off x="3939" y="2427"/>
              <a:ext cx="19" cy="10"/>
            </a:xfrm>
            <a:custGeom>
              <a:avLst/>
              <a:gdLst>
                <a:gd name="T0" fmla="*/ 0 w 19"/>
                <a:gd name="T1" fmla="*/ 5 h 10"/>
                <a:gd name="T2" fmla="*/ 19 w 19"/>
                <a:gd name="T3" fmla="*/ 0 h 10"/>
                <a:gd name="T4" fmla="*/ 19 w 19"/>
                <a:gd name="T5" fmla="*/ 5 h 10"/>
                <a:gd name="T6" fmla="*/ 0 w 19"/>
                <a:gd name="T7" fmla="*/ 10 h 10"/>
                <a:gd name="T8" fmla="*/ 0 w 19"/>
                <a:gd name="T9" fmla="*/ 5 h 10"/>
                <a:gd name="T10" fmla="*/ 0 60000 65536"/>
                <a:gd name="T11" fmla="*/ 0 60000 65536"/>
                <a:gd name="T12" fmla="*/ 0 60000 65536"/>
                <a:gd name="T13" fmla="*/ 0 60000 65536"/>
                <a:gd name="T14" fmla="*/ 0 60000 65536"/>
                <a:gd name="T15" fmla="*/ 0 w 19"/>
                <a:gd name="T16" fmla="*/ 0 h 10"/>
                <a:gd name="T17" fmla="*/ 19 w 19"/>
                <a:gd name="T18" fmla="*/ 10 h 10"/>
              </a:gdLst>
              <a:ahLst/>
              <a:cxnLst>
                <a:cxn ang="T10">
                  <a:pos x="T0" y="T1"/>
                </a:cxn>
                <a:cxn ang="T11">
                  <a:pos x="T2" y="T3"/>
                </a:cxn>
                <a:cxn ang="T12">
                  <a:pos x="T4" y="T5"/>
                </a:cxn>
                <a:cxn ang="T13">
                  <a:pos x="T6" y="T7"/>
                </a:cxn>
                <a:cxn ang="T14">
                  <a:pos x="T8" y="T9"/>
                </a:cxn>
              </a:cxnLst>
              <a:rect l="T15" t="T16" r="T17" b="T18"/>
              <a:pathLst>
                <a:path w="19" h="10">
                  <a:moveTo>
                    <a:pt x="0" y="5"/>
                  </a:moveTo>
                  <a:lnTo>
                    <a:pt x="19" y="0"/>
                  </a:lnTo>
                  <a:lnTo>
                    <a:pt x="19"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03" name="Freeform 331"/>
            <p:cNvSpPr>
              <a:spLocks/>
            </p:cNvSpPr>
            <p:nvPr/>
          </p:nvSpPr>
          <p:spPr bwMode="auto">
            <a:xfrm>
              <a:off x="3977" y="2423"/>
              <a:ext cx="10" cy="9"/>
            </a:xfrm>
            <a:custGeom>
              <a:avLst/>
              <a:gdLst>
                <a:gd name="T0" fmla="*/ 0 w 10"/>
                <a:gd name="T1" fmla="*/ 4 h 9"/>
                <a:gd name="T2" fmla="*/ 10 w 10"/>
                <a:gd name="T3" fmla="*/ 0 h 9"/>
                <a:gd name="T4" fmla="*/ 10 w 10"/>
                <a:gd name="T5" fmla="*/ 4 h 9"/>
                <a:gd name="T6" fmla="*/ 0 w 10"/>
                <a:gd name="T7" fmla="*/ 9 h 9"/>
                <a:gd name="T8" fmla="*/ 0 w 10"/>
                <a:gd name="T9" fmla="*/ 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0" y="4"/>
                  </a:moveTo>
                  <a:lnTo>
                    <a:pt x="10" y="0"/>
                  </a:lnTo>
                  <a:lnTo>
                    <a:pt x="10" y="4"/>
                  </a:lnTo>
                  <a:lnTo>
                    <a:pt x="0" y="9"/>
                  </a:lnTo>
                  <a:lnTo>
                    <a:pt x="0" y="4"/>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04" name="Rectangle 332"/>
            <p:cNvSpPr>
              <a:spLocks noChangeArrowheads="1"/>
            </p:cNvSpPr>
            <p:nvPr/>
          </p:nvSpPr>
          <p:spPr bwMode="auto">
            <a:xfrm>
              <a:off x="4006" y="2423"/>
              <a:ext cx="24"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05" name="Rectangle 333"/>
            <p:cNvSpPr>
              <a:spLocks noChangeArrowheads="1"/>
            </p:cNvSpPr>
            <p:nvPr/>
          </p:nvSpPr>
          <p:spPr bwMode="auto">
            <a:xfrm>
              <a:off x="4030" y="2423"/>
              <a:ext cx="9"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06" name="Rectangle 334"/>
            <p:cNvSpPr>
              <a:spLocks noChangeArrowheads="1"/>
            </p:cNvSpPr>
            <p:nvPr/>
          </p:nvSpPr>
          <p:spPr bwMode="auto">
            <a:xfrm>
              <a:off x="4058" y="2418"/>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07" name="Freeform 335"/>
            <p:cNvSpPr>
              <a:spLocks/>
            </p:cNvSpPr>
            <p:nvPr/>
          </p:nvSpPr>
          <p:spPr bwMode="auto">
            <a:xfrm>
              <a:off x="4087" y="2408"/>
              <a:ext cx="28" cy="10"/>
            </a:xfrm>
            <a:custGeom>
              <a:avLst/>
              <a:gdLst>
                <a:gd name="T0" fmla="*/ 0 w 28"/>
                <a:gd name="T1" fmla="*/ 5 h 10"/>
                <a:gd name="T2" fmla="*/ 28 w 28"/>
                <a:gd name="T3" fmla="*/ 0 h 10"/>
                <a:gd name="T4" fmla="*/ 28 w 28"/>
                <a:gd name="T5" fmla="*/ 5 h 10"/>
                <a:gd name="T6" fmla="*/ 0 w 28"/>
                <a:gd name="T7" fmla="*/ 10 h 10"/>
                <a:gd name="T8" fmla="*/ 0 w 28"/>
                <a:gd name="T9" fmla="*/ 5 h 10"/>
                <a:gd name="T10" fmla="*/ 0 60000 65536"/>
                <a:gd name="T11" fmla="*/ 0 60000 65536"/>
                <a:gd name="T12" fmla="*/ 0 60000 65536"/>
                <a:gd name="T13" fmla="*/ 0 60000 65536"/>
                <a:gd name="T14" fmla="*/ 0 60000 65536"/>
                <a:gd name="T15" fmla="*/ 0 w 28"/>
                <a:gd name="T16" fmla="*/ 0 h 10"/>
                <a:gd name="T17" fmla="*/ 28 w 28"/>
                <a:gd name="T18" fmla="*/ 10 h 10"/>
              </a:gdLst>
              <a:ahLst/>
              <a:cxnLst>
                <a:cxn ang="T10">
                  <a:pos x="T0" y="T1"/>
                </a:cxn>
                <a:cxn ang="T11">
                  <a:pos x="T2" y="T3"/>
                </a:cxn>
                <a:cxn ang="T12">
                  <a:pos x="T4" y="T5"/>
                </a:cxn>
                <a:cxn ang="T13">
                  <a:pos x="T6" y="T7"/>
                </a:cxn>
                <a:cxn ang="T14">
                  <a:pos x="T8" y="T9"/>
                </a:cxn>
              </a:cxnLst>
              <a:rect l="T15" t="T16" r="T17" b="T18"/>
              <a:pathLst>
                <a:path w="28" h="10">
                  <a:moveTo>
                    <a:pt x="0" y="5"/>
                  </a:moveTo>
                  <a:lnTo>
                    <a:pt x="28" y="0"/>
                  </a:lnTo>
                  <a:lnTo>
                    <a:pt x="28" y="5"/>
                  </a:lnTo>
                  <a:lnTo>
                    <a:pt x="0" y="10"/>
                  </a:lnTo>
                  <a:lnTo>
                    <a:pt x="0" y="5"/>
                  </a:lnTo>
                  <a:close/>
                </a:path>
              </a:pathLst>
            </a:custGeom>
            <a:solidFill>
              <a:srgbClr val="000000"/>
            </a:solidFill>
            <a:ln w="9525">
              <a:no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08" name="Rectangle 336"/>
            <p:cNvSpPr>
              <a:spLocks noChangeArrowheads="1"/>
            </p:cNvSpPr>
            <p:nvPr/>
          </p:nvSpPr>
          <p:spPr bwMode="auto">
            <a:xfrm>
              <a:off x="4115" y="2408"/>
              <a:ext cx="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09" name="Rectangle 337"/>
            <p:cNvSpPr>
              <a:spLocks noChangeArrowheads="1"/>
            </p:cNvSpPr>
            <p:nvPr/>
          </p:nvSpPr>
          <p:spPr bwMode="auto">
            <a:xfrm>
              <a:off x="4139" y="2408"/>
              <a:ext cx="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10" name="Rectangle 338"/>
            <p:cNvSpPr>
              <a:spLocks noChangeArrowheads="1"/>
            </p:cNvSpPr>
            <p:nvPr/>
          </p:nvSpPr>
          <p:spPr bwMode="auto">
            <a:xfrm>
              <a:off x="2189" y="1145"/>
              <a:ext cx="1406" cy="13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400" b="1" smtClean="0">
                  <a:solidFill>
                    <a:srgbClr val="000000"/>
                  </a:solidFill>
                </a:rPr>
                <a:t>      Effectiveness Function</a:t>
              </a:r>
              <a:endParaRPr lang="en-GB" smtClean="0">
                <a:solidFill>
                  <a:srgbClr val="FFFFFF"/>
                </a:solidFill>
              </a:endParaRPr>
            </a:p>
          </p:txBody>
        </p:sp>
        <p:sp>
          <p:nvSpPr>
            <p:cNvPr id="28811" name="Rectangle 339"/>
            <p:cNvSpPr>
              <a:spLocks noChangeArrowheads="1"/>
            </p:cNvSpPr>
            <p:nvPr/>
          </p:nvSpPr>
          <p:spPr bwMode="auto">
            <a:xfrm>
              <a:off x="1717" y="3652"/>
              <a:ext cx="81"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0</a:t>
              </a:r>
              <a:endParaRPr lang="en-GB" smtClean="0">
                <a:solidFill>
                  <a:srgbClr val="FFFFFF"/>
                </a:solidFill>
              </a:endParaRPr>
            </a:p>
          </p:txBody>
        </p:sp>
        <p:sp>
          <p:nvSpPr>
            <p:cNvPr id="28812" name="Rectangle 340"/>
            <p:cNvSpPr>
              <a:spLocks noChangeArrowheads="1"/>
            </p:cNvSpPr>
            <p:nvPr/>
          </p:nvSpPr>
          <p:spPr bwMode="auto">
            <a:xfrm>
              <a:off x="1674" y="3328"/>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10</a:t>
              </a:r>
              <a:endParaRPr lang="en-GB" smtClean="0">
                <a:solidFill>
                  <a:srgbClr val="FFFFFF"/>
                </a:solidFill>
              </a:endParaRPr>
            </a:p>
          </p:txBody>
        </p:sp>
        <p:sp>
          <p:nvSpPr>
            <p:cNvPr id="28813" name="Rectangle 341"/>
            <p:cNvSpPr>
              <a:spLocks noChangeArrowheads="1"/>
            </p:cNvSpPr>
            <p:nvPr/>
          </p:nvSpPr>
          <p:spPr bwMode="auto">
            <a:xfrm>
              <a:off x="1674" y="3004"/>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20</a:t>
              </a:r>
              <a:endParaRPr lang="en-GB" smtClean="0">
                <a:solidFill>
                  <a:srgbClr val="FFFFFF"/>
                </a:solidFill>
              </a:endParaRPr>
            </a:p>
          </p:txBody>
        </p:sp>
        <p:sp>
          <p:nvSpPr>
            <p:cNvPr id="28814" name="Rectangle 342"/>
            <p:cNvSpPr>
              <a:spLocks noChangeArrowheads="1"/>
            </p:cNvSpPr>
            <p:nvPr/>
          </p:nvSpPr>
          <p:spPr bwMode="auto">
            <a:xfrm>
              <a:off x="1674" y="2680"/>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30</a:t>
              </a:r>
              <a:endParaRPr lang="en-GB" smtClean="0">
                <a:solidFill>
                  <a:srgbClr val="FFFFFF"/>
                </a:solidFill>
              </a:endParaRPr>
            </a:p>
          </p:txBody>
        </p:sp>
        <p:sp>
          <p:nvSpPr>
            <p:cNvPr id="28815" name="Rectangle 343"/>
            <p:cNvSpPr>
              <a:spLocks noChangeArrowheads="1"/>
            </p:cNvSpPr>
            <p:nvPr/>
          </p:nvSpPr>
          <p:spPr bwMode="auto">
            <a:xfrm>
              <a:off x="1674" y="2351"/>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40</a:t>
              </a:r>
              <a:endParaRPr lang="en-GB" smtClean="0">
                <a:solidFill>
                  <a:srgbClr val="FFFFFF"/>
                </a:solidFill>
              </a:endParaRPr>
            </a:p>
          </p:txBody>
        </p:sp>
        <p:sp>
          <p:nvSpPr>
            <p:cNvPr id="28816" name="Rectangle 344"/>
            <p:cNvSpPr>
              <a:spLocks noChangeArrowheads="1"/>
            </p:cNvSpPr>
            <p:nvPr/>
          </p:nvSpPr>
          <p:spPr bwMode="auto">
            <a:xfrm>
              <a:off x="1674" y="2027"/>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50</a:t>
              </a:r>
              <a:endParaRPr lang="en-GB" smtClean="0">
                <a:solidFill>
                  <a:srgbClr val="FFFFFF"/>
                </a:solidFill>
              </a:endParaRPr>
            </a:p>
          </p:txBody>
        </p:sp>
        <p:sp>
          <p:nvSpPr>
            <p:cNvPr id="28817" name="Rectangle 345"/>
            <p:cNvSpPr>
              <a:spLocks noChangeArrowheads="1"/>
            </p:cNvSpPr>
            <p:nvPr/>
          </p:nvSpPr>
          <p:spPr bwMode="auto">
            <a:xfrm>
              <a:off x="1674" y="1703"/>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60</a:t>
              </a:r>
              <a:endParaRPr lang="en-GB" smtClean="0">
                <a:solidFill>
                  <a:srgbClr val="FFFFFF"/>
                </a:solidFill>
              </a:endParaRPr>
            </a:p>
          </p:txBody>
        </p:sp>
        <p:sp>
          <p:nvSpPr>
            <p:cNvPr id="28818" name="Rectangle 346"/>
            <p:cNvSpPr>
              <a:spLocks noChangeArrowheads="1"/>
            </p:cNvSpPr>
            <p:nvPr/>
          </p:nvSpPr>
          <p:spPr bwMode="auto">
            <a:xfrm>
              <a:off x="1674" y="1379"/>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70</a:t>
              </a:r>
              <a:endParaRPr lang="en-GB" smtClean="0">
                <a:solidFill>
                  <a:srgbClr val="FFFFFF"/>
                </a:solidFill>
              </a:endParaRPr>
            </a:p>
          </p:txBody>
        </p:sp>
        <p:sp>
          <p:nvSpPr>
            <p:cNvPr id="28819" name="Rectangle 347"/>
            <p:cNvSpPr>
              <a:spLocks noChangeArrowheads="1"/>
            </p:cNvSpPr>
            <p:nvPr/>
          </p:nvSpPr>
          <p:spPr bwMode="auto">
            <a:xfrm>
              <a:off x="1803" y="3762"/>
              <a:ext cx="81"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0</a:t>
              </a:r>
              <a:endParaRPr lang="en-GB" smtClean="0">
                <a:solidFill>
                  <a:srgbClr val="FFFFFF"/>
                </a:solidFill>
              </a:endParaRPr>
            </a:p>
          </p:txBody>
        </p:sp>
        <p:sp>
          <p:nvSpPr>
            <p:cNvPr id="28820" name="Rectangle 348"/>
            <p:cNvSpPr>
              <a:spLocks noChangeArrowheads="1"/>
            </p:cNvSpPr>
            <p:nvPr/>
          </p:nvSpPr>
          <p:spPr bwMode="auto">
            <a:xfrm>
              <a:off x="2070" y="3762"/>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10</a:t>
              </a:r>
              <a:endParaRPr lang="en-GB" smtClean="0">
                <a:solidFill>
                  <a:srgbClr val="FFFFFF"/>
                </a:solidFill>
              </a:endParaRPr>
            </a:p>
          </p:txBody>
        </p:sp>
        <p:sp>
          <p:nvSpPr>
            <p:cNvPr id="28821" name="Rectangle 349"/>
            <p:cNvSpPr>
              <a:spLocks noChangeArrowheads="1"/>
            </p:cNvSpPr>
            <p:nvPr/>
          </p:nvSpPr>
          <p:spPr bwMode="auto">
            <a:xfrm>
              <a:off x="2361" y="3762"/>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20</a:t>
              </a:r>
              <a:endParaRPr lang="en-GB" smtClean="0">
                <a:solidFill>
                  <a:srgbClr val="FFFFFF"/>
                </a:solidFill>
              </a:endParaRPr>
            </a:p>
          </p:txBody>
        </p:sp>
        <p:sp>
          <p:nvSpPr>
            <p:cNvPr id="28822" name="Rectangle 350"/>
            <p:cNvSpPr>
              <a:spLocks noChangeArrowheads="1"/>
            </p:cNvSpPr>
            <p:nvPr/>
          </p:nvSpPr>
          <p:spPr bwMode="auto">
            <a:xfrm>
              <a:off x="2652" y="3762"/>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30</a:t>
              </a:r>
              <a:endParaRPr lang="en-GB" smtClean="0">
                <a:solidFill>
                  <a:srgbClr val="FFFFFF"/>
                </a:solidFill>
              </a:endParaRPr>
            </a:p>
          </p:txBody>
        </p:sp>
        <p:sp>
          <p:nvSpPr>
            <p:cNvPr id="28823" name="Rectangle 351"/>
            <p:cNvSpPr>
              <a:spLocks noChangeArrowheads="1"/>
            </p:cNvSpPr>
            <p:nvPr/>
          </p:nvSpPr>
          <p:spPr bwMode="auto">
            <a:xfrm>
              <a:off x="2942" y="3762"/>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40</a:t>
              </a:r>
              <a:endParaRPr lang="en-GB" smtClean="0">
                <a:solidFill>
                  <a:srgbClr val="FFFFFF"/>
                </a:solidFill>
              </a:endParaRPr>
            </a:p>
          </p:txBody>
        </p:sp>
        <p:sp>
          <p:nvSpPr>
            <p:cNvPr id="28824" name="Rectangle 352"/>
            <p:cNvSpPr>
              <a:spLocks noChangeArrowheads="1"/>
            </p:cNvSpPr>
            <p:nvPr/>
          </p:nvSpPr>
          <p:spPr bwMode="auto">
            <a:xfrm>
              <a:off x="3229" y="3762"/>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50</a:t>
              </a:r>
              <a:endParaRPr lang="en-GB" smtClean="0">
                <a:solidFill>
                  <a:srgbClr val="FFFFFF"/>
                </a:solidFill>
              </a:endParaRPr>
            </a:p>
          </p:txBody>
        </p:sp>
        <p:sp>
          <p:nvSpPr>
            <p:cNvPr id="28825" name="Rectangle 353"/>
            <p:cNvSpPr>
              <a:spLocks noChangeArrowheads="1"/>
            </p:cNvSpPr>
            <p:nvPr/>
          </p:nvSpPr>
          <p:spPr bwMode="auto">
            <a:xfrm>
              <a:off x="3519" y="3762"/>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60</a:t>
              </a:r>
              <a:endParaRPr lang="en-GB" smtClean="0">
                <a:solidFill>
                  <a:srgbClr val="FFFFFF"/>
                </a:solidFill>
              </a:endParaRPr>
            </a:p>
          </p:txBody>
        </p:sp>
        <p:sp>
          <p:nvSpPr>
            <p:cNvPr id="28826" name="Rectangle 354"/>
            <p:cNvSpPr>
              <a:spLocks noChangeArrowheads="1"/>
            </p:cNvSpPr>
            <p:nvPr/>
          </p:nvSpPr>
          <p:spPr bwMode="auto">
            <a:xfrm>
              <a:off x="3810" y="3762"/>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70</a:t>
              </a:r>
              <a:endParaRPr lang="en-GB" smtClean="0">
                <a:solidFill>
                  <a:srgbClr val="FFFFFF"/>
                </a:solidFill>
              </a:endParaRPr>
            </a:p>
          </p:txBody>
        </p:sp>
        <p:sp>
          <p:nvSpPr>
            <p:cNvPr id="28827" name="Rectangle 355"/>
            <p:cNvSpPr>
              <a:spLocks noChangeArrowheads="1"/>
            </p:cNvSpPr>
            <p:nvPr/>
          </p:nvSpPr>
          <p:spPr bwMode="auto">
            <a:xfrm>
              <a:off x="4101" y="3762"/>
              <a:ext cx="124" cy="11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smtClean="0">
                  <a:solidFill>
                    <a:srgbClr val="000000"/>
                  </a:solidFill>
                </a:rPr>
                <a:t>80</a:t>
              </a:r>
              <a:endParaRPr lang="en-GB" smtClean="0">
                <a:solidFill>
                  <a:srgbClr val="FFFFFF"/>
                </a:solidFill>
              </a:endParaRPr>
            </a:p>
          </p:txBody>
        </p:sp>
        <p:sp>
          <p:nvSpPr>
            <p:cNvPr id="28828" name="Rectangle 356"/>
            <p:cNvSpPr>
              <a:spLocks noChangeArrowheads="1"/>
            </p:cNvSpPr>
            <p:nvPr/>
          </p:nvSpPr>
          <p:spPr bwMode="auto">
            <a:xfrm>
              <a:off x="2952" y="3891"/>
              <a:ext cx="105" cy="1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100" b="1" smtClean="0">
                  <a:solidFill>
                    <a:srgbClr val="000000"/>
                  </a:solidFill>
                </a:rPr>
                <a:t>u</a:t>
              </a:r>
              <a:endParaRPr lang="en-GB" smtClean="0">
                <a:solidFill>
                  <a:srgbClr val="FFFFFF"/>
                </a:solidFill>
              </a:endParaRPr>
            </a:p>
          </p:txBody>
        </p:sp>
        <p:sp>
          <p:nvSpPr>
            <p:cNvPr id="28829" name="Rectangle 357"/>
            <p:cNvSpPr>
              <a:spLocks noChangeArrowheads="1"/>
            </p:cNvSpPr>
            <p:nvPr/>
          </p:nvSpPr>
          <p:spPr bwMode="auto">
            <a:xfrm rot="-5400000">
              <a:off x="1488" y="2465"/>
              <a:ext cx="224" cy="138"/>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100" b="1" smtClean="0">
                  <a:solidFill>
                    <a:srgbClr val="000000"/>
                  </a:solidFill>
                </a:rPr>
                <a:t>e(u)</a:t>
              </a:r>
              <a:endParaRPr lang="en-GB" smtClean="0">
                <a:solidFill>
                  <a:srgbClr val="FFFFFF"/>
                </a:solidFill>
              </a:endParaRPr>
            </a:p>
          </p:txBody>
        </p:sp>
        <p:sp>
          <p:nvSpPr>
            <p:cNvPr id="28830" name="Rectangle 358"/>
            <p:cNvSpPr>
              <a:spLocks noChangeArrowheads="1"/>
            </p:cNvSpPr>
            <p:nvPr/>
          </p:nvSpPr>
          <p:spPr bwMode="auto">
            <a:xfrm>
              <a:off x="2904" y="2914"/>
              <a:ext cx="1178" cy="710"/>
            </a:xfrm>
            <a:prstGeom prst="rect">
              <a:avLst/>
            </a:prstGeom>
            <a:solidFill>
              <a:srgbClr val="FFFFFF"/>
            </a:solidFill>
            <a:ln w="0">
              <a:solidFill>
                <a:srgbClr val="000000"/>
              </a:solid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31" name="Line 359"/>
            <p:cNvSpPr>
              <a:spLocks noChangeShapeType="1"/>
            </p:cNvSpPr>
            <p:nvPr/>
          </p:nvSpPr>
          <p:spPr bwMode="auto">
            <a:xfrm>
              <a:off x="2928" y="3009"/>
              <a:ext cx="177" cy="0"/>
            </a:xfrm>
            <a:prstGeom prst="line">
              <a:avLst/>
            </a:prstGeom>
            <a:noFill/>
            <a:ln w="7938">
              <a:solidFill>
                <a:srgbClr val="000000"/>
              </a:solidFill>
              <a:round/>
              <a:headEnd/>
              <a:tailEnd/>
            </a:ln>
          </p:spPr>
          <p:txBody>
            <a:bodyPr/>
            <a:lstStyle/>
            <a:p>
              <a:pPr fontAlgn="base">
                <a:spcBef>
                  <a:spcPct val="0"/>
                </a:spcBef>
                <a:spcAft>
                  <a:spcPct val="0"/>
                </a:spcAft>
              </a:pPr>
              <a:endParaRPr lang="en-GB" smtClean="0">
                <a:solidFill>
                  <a:srgbClr val="FFFFFF"/>
                </a:solidFill>
                <a:latin typeface="Trajan Pro" pitchFamily="18" charset="0"/>
              </a:endParaRPr>
            </a:p>
          </p:txBody>
        </p:sp>
        <p:sp>
          <p:nvSpPr>
            <p:cNvPr id="28832" name="Rectangle 360"/>
            <p:cNvSpPr>
              <a:spLocks noChangeArrowheads="1"/>
            </p:cNvSpPr>
            <p:nvPr/>
          </p:nvSpPr>
          <p:spPr bwMode="auto">
            <a:xfrm>
              <a:off x="3124" y="2956"/>
              <a:ext cx="1049" cy="11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i="1" smtClean="0">
                  <a:solidFill>
                    <a:srgbClr val="000000"/>
                  </a:solidFill>
                </a:rPr>
                <a:t>tripeff = 0.90, quinteff = 0.76</a:t>
              </a:r>
              <a:endParaRPr lang="en-GB" smtClean="0">
                <a:solidFill>
                  <a:srgbClr val="FFFFFF"/>
                </a:solidFill>
              </a:endParaRPr>
            </a:p>
          </p:txBody>
        </p:sp>
        <p:sp>
          <p:nvSpPr>
            <p:cNvPr id="28833" name="Rectangle 361"/>
            <p:cNvSpPr>
              <a:spLocks noChangeArrowheads="1"/>
            </p:cNvSpPr>
            <p:nvPr/>
          </p:nvSpPr>
          <p:spPr bwMode="auto">
            <a:xfrm>
              <a:off x="2928" y="3181"/>
              <a:ext cx="34"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34" name="Rectangle 362"/>
            <p:cNvSpPr>
              <a:spLocks noChangeArrowheads="1"/>
            </p:cNvSpPr>
            <p:nvPr/>
          </p:nvSpPr>
          <p:spPr bwMode="auto">
            <a:xfrm>
              <a:off x="2981" y="3181"/>
              <a:ext cx="33"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35" name="Rectangle 363"/>
            <p:cNvSpPr>
              <a:spLocks noChangeArrowheads="1"/>
            </p:cNvSpPr>
            <p:nvPr/>
          </p:nvSpPr>
          <p:spPr bwMode="auto">
            <a:xfrm>
              <a:off x="3033" y="3181"/>
              <a:ext cx="33"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36" name="Rectangle 364"/>
            <p:cNvSpPr>
              <a:spLocks noChangeArrowheads="1"/>
            </p:cNvSpPr>
            <p:nvPr/>
          </p:nvSpPr>
          <p:spPr bwMode="auto">
            <a:xfrm>
              <a:off x="3085" y="3181"/>
              <a:ext cx="20" cy="4"/>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37" name="Rectangle 365"/>
            <p:cNvSpPr>
              <a:spLocks noChangeArrowheads="1"/>
            </p:cNvSpPr>
            <p:nvPr/>
          </p:nvSpPr>
          <p:spPr bwMode="auto">
            <a:xfrm>
              <a:off x="3124" y="3133"/>
              <a:ext cx="1049" cy="11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i="1" smtClean="0">
                  <a:solidFill>
                    <a:srgbClr val="000000"/>
                  </a:solidFill>
                </a:rPr>
                <a:t>tripeff = 0.85, quinteff = 0.68</a:t>
              </a:r>
              <a:endParaRPr lang="en-GB" smtClean="0">
                <a:solidFill>
                  <a:srgbClr val="FFFFFF"/>
                </a:solidFill>
              </a:endParaRPr>
            </a:p>
          </p:txBody>
        </p:sp>
        <p:sp>
          <p:nvSpPr>
            <p:cNvPr id="28838" name="Rectangle 366"/>
            <p:cNvSpPr>
              <a:spLocks noChangeArrowheads="1"/>
            </p:cNvSpPr>
            <p:nvPr/>
          </p:nvSpPr>
          <p:spPr bwMode="auto">
            <a:xfrm>
              <a:off x="2928" y="3352"/>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39" name="Rectangle 367"/>
            <p:cNvSpPr>
              <a:spLocks noChangeArrowheads="1"/>
            </p:cNvSpPr>
            <p:nvPr/>
          </p:nvSpPr>
          <p:spPr bwMode="auto">
            <a:xfrm>
              <a:off x="2957" y="3352"/>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0" name="Rectangle 368"/>
            <p:cNvSpPr>
              <a:spLocks noChangeArrowheads="1"/>
            </p:cNvSpPr>
            <p:nvPr/>
          </p:nvSpPr>
          <p:spPr bwMode="auto">
            <a:xfrm>
              <a:off x="2985" y="3352"/>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1" name="Rectangle 369"/>
            <p:cNvSpPr>
              <a:spLocks noChangeArrowheads="1"/>
            </p:cNvSpPr>
            <p:nvPr/>
          </p:nvSpPr>
          <p:spPr bwMode="auto">
            <a:xfrm>
              <a:off x="3014" y="3352"/>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2" name="Rectangle 370"/>
            <p:cNvSpPr>
              <a:spLocks noChangeArrowheads="1"/>
            </p:cNvSpPr>
            <p:nvPr/>
          </p:nvSpPr>
          <p:spPr bwMode="auto">
            <a:xfrm>
              <a:off x="3043" y="3352"/>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3" name="Rectangle 371"/>
            <p:cNvSpPr>
              <a:spLocks noChangeArrowheads="1"/>
            </p:cNvSpPr>
            <p:nvPr/>
          </p:nvSpPr>
          <p:spPr bwMode="auto">
            <a:xfrm>
              <a:off x="3071" y="3352"/>
              <a:ext cx="10"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4" name="Rectangle 372"/>
            <p:cNvSpPr>
              <a:spLocks noChangeArrowheads="1"/>
            </p:cNvSpPr>
            <p:nvPr/>
          </p:nvSpPr>
          <p:spPr bwMode="auto">
            <a:xfrm>
              <a:off x="3100" y="3352"/>
              <a:ext cx="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5" name="Rectangle 373"/>
            <p:cNvSpPr>
              <a:spLocks noChangeArrowheads="1"/>
            </p:cNvSpPr>
            <p:nvPr/>
          </p:nvSpPr>
          <p:spPr bwMode="auto">
            <a:xfrm>
              <a:off x="3124" y="3304"/>
              <a:ext cx="1049" cy="11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i="1" smtClean="0">
                  <a:solidFill>
                    <a:srgbClr val="000000"/>
                  </a:solidFill>
                </a:rPr>
                <a:t>tripeff = 0.80, quinteff = 0.60</a:t>
              </a:r>
              <a:endParaRPr lang="en-GB" smtClean="0">
                <a:solidFill>
                  <a:srgbClr val="FFFFFF"/>
                </a:solidFill>
              </a:endParaRPr>
            </a:p>
          </p:txBody>
        </p:sp>
        <p:sp>
          <p:nvSpPr>
            <p:cNvPr id="28846" name="Rectangle 374"/>
            <p:cNvSpPr>
              <a:spLocks noChangeArrowheads="1"/>
            </p:cNvSpPr>
            <p:nvPr/>
          </p:nvSpPr>
          <p:spPr bwMode="auto">
            <a:xfrm>
              <a:off x="2928" y="3528"/>
              <a:ext cx="3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7" name="Rectangle 375"/>
            <p:cNvSpPr>
              <a:spLocks noChangeArrowheads="1"/>
            </p:cNvSpPr>
            <p:nvPr/>
          </p:nvSpPr>
          <p:spPr bwMode="auto">
            <a:xfrm>
              <a:off x="2981" y="3528"/>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8" name="Rectangle 376"/>
            <p:cNvSpPr>
              <a:spLocks noChangeArrowheads="1"/>
            </p:cNvSpPr>
            <p:nvPr/>
          </p:nvSpPr>
          <p:spPr bwMode="auto">
            <a:xfrm>
              <a:off x="3009" y="3528"/>
              <a:ext cx="34"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49" name="Rectangle 377"/>
            <p:cNvSpPr>
              <a:spLocks noChangeArrowheads="1"/>
            </p:cNvSpPr>
            <p:nvPr/>
          </p:nvSpPr>
          <p:spPr bwMode="auto">
            <a:xfrm>
              <a:off x="3062" y="3528"/>
              <a:ext cx="9"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50" name="Rectangle 378"/>
            <p:cNvSpPr>
              <a:spLocks noChangeArrowheads="1"/>
            </p:cNvSpPr>
            <p:nvPr/>
          </p:nvSpPr>
          <p:spPr bwMode="auto">
            <a:xfrm>
              <a:off x="3090" y="3528"/>
              <a:ext cx="15" cy="5"/>
            </a:xfrm>
            <a:prstGeom prst="rect">
              <a:avLst/>
            </a:prstGeom>
            <a:solidFill>
              <a:srgbClr val="000000"/>
            </a:solidFill>
            <a:ln w="9525">
              <a:no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sp>
          <p:nvSpPr>
            <p:cNvPr id="28851" name="Rectangle 379"/>
            <p:cNvSpPr>
              <a:spLocks noChangeArrowheads="1"/>
            </p:cNvSpPr>
            <p:nvPr/>
          </p:nvSpPr>
          <p:spPr bwMode="auto">
            <a:xfrm>
              <a:off x="3124" y="3481"/>
              <a:ext cx="1049" cy="114"/>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pPr>
              <a:r>
                <a:rPr lang="en-GB" sz="1000" i="1" smtClean="0">
                  <a:solidFill>
                    <a:srgbClr val="000000"/>
                  </a:solidFill>
                </a:rPr>
                <a:t>tripeff = 0.75, quinteff = 0.52</a:t>
              </a:r>
              <a:endParaRPr lang="en-GB" smtClean="0">
                <a:solidFill>
                  <a:srgbClr val="FFFFFF"/>
                </a:solidFill>
              </a:endParaRPr>
            </a:p>
          </p:txBody>
        </p:sp>
        <p:sp>
          <p:nvSpPr>
            <p:cNvPr id="28852" name="Rectangle 380"/>
            <p:cNvSpPr>
              <a:spLocks noChangeArrowheads="1"/>
            </p:cNvSpPr>
            <p:nvPr/>
          </p:nvSpPr>
          <p:spPr bwMode="auto">
            <a:xfrm>
              <a:off x="1498" y="1050"/>
              <a:ext cx="2903" cy="3036"/>
            </a:xfrm>
            <a:prstGeom prst="rect">
              <a:avLst/>
            </a:prstGeom>
            <a:noFill/>
            <a:ln w="7938">
              <a:solidFill>
                <a:srgbClr val="000000"/>
              </a:solidFill>
              <a:miter lim="800000"/>
              <a:headEnd/>
              <a:tailEnd/>
            </a:ln>
          </p:spPr>
          <p:txBody>
            <a:bodyPr/>
            <a:lstStyle/>
            <a:p>
              <a:pPr fontAlgn="base">
                <a:spcBef>
                  <a:spcPct val="0"/>
                </a:spcBef>
                <a:spcAft>
                  <a:spcPct val="0"/>
                </a:spcAft>
              </a:pPr>
              <a:endParaRPr lang="en-US" smtClean="0">
                <a:solidFill>
                  <a:srgbClr val="FFFFFF"/>
                </a:solidFill>
                <a:latin typeface="Trajan Pro" pitchFamily="18" charset="0"/>
              </a:endParaRPr>
            </a:p>
          </p:txBody>
        </p:sp>
      </p:gr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p>
            <a:pPr>
              <a:defRPr/>
            </a:pPr>
            <a:fld id="{EA4067D9-CA05-403E-9E01-16840FA7256B}" type="slidenum">
              <a:rPr lang="en-US">
                <a:solidFill>
                  <a:srgbClr val="FFFFFF"/>
                </a:solidFill>
              </a:rPr>
              <a:pPr>
                <a:defRPr/>
              </a:pPr>
              <a:t>61</a:t>
            </a:fld>
            <a:endParaRPr lang="en-US">
              <a:solidFill>
                <a:srgbClr val="FFFFFF"/>
              </a:solidFill>
            </a:endParaRPr>
          </a:p>
        </p:txBody>
      </p:sp>
      <p:sp>
        <p:nvSpPr>
          <p:cNvPr id="321538" name="Rectangle 2"/>
          <p:cNvSpPr>
            <a:spLocks noGrp="1" noChangeArrowheads="1"/>
          </p:cNvSpPr>
          <p:nvPr>
            <p:ph type="title"/>
          </p:nvPr>
        </p:nvSpPr>
        <p:spPr>
          <a:xfrm>
            <a:off x="457200" y="395288"/>
            <a:ext cx="8105775" cy="1593552"/>
          </a:xfrm>
        </p:spPr>
        <p:txBody>
          <a:bodyPr anchor="b"/>
          <a:lstStyle/>
          <a:p>
            <a:pPr eaLnBrk="1" hangingPunct="1">
              <a:defRPr/>
            </a:pPr>
            <a:r>
              <a:rPr lang="en-GB" altLang="zh-TW" dirty="0" smtClean="0">
                <a:solidFill>
                  <a:srgbClr val="003366"/>
                </a:solidFill>
                <a:latin typeface="Trajan Pro" pitchFamily="18" charset="0"/>
                <a:ea typeface="新細明體" pitchFamily="18" charset="-120"/>
              </a:rPr>
              <a:t>Stage Effort Needs and Durations</a:t>
            </a:r>
          </a:p>
        </p:txBody>
      </p:sp>
      <p:sp>
        <p:nvSpPr>
          <p:cNvPr id="321539" name="Rectangle 3"/>
          <p:cNvSpPr>
            <a:spLocks noGrp="1" noChangeArrowheads="1"/>
          </p:cNvSpPr>
          <p:nvPr>
            <p:ph type="body" sz="half" idx="1"/>
          </p:nvPr>
        </p:nvSpPr>
        <p:spPr>
          <a:xfrm>
            <a:off x="611188" y="1557338"/>
            <a:ext cx="8064500" cy="5111750"/>
          </a:xfrm>
        </p:spPr>
        <p:txBody>
          <a:bodyPr/>
          <a:lstStyle/>
          <a:p>
            <a:pPr eaLnBrk="1" hangingPunct="1"/>
            <a:endParaRPr lang="en-GB" altLang="zh-TW" sz="3300" i="1" smtClean="0">
              <a:solidFill>
                <a:srgbClr val="6699FF"/>
              </a:solidFill>
              <a:latin typeface="Bookman Old Style" pitchFamily="18" charset="0"/>
              <a:ea typeface="PMingLiU" charset="-120"/>
            </a:endParaRPr>
          </a:p>
          <a:p>
            <a:pPr eaLnBrk="1" hangingPunct="1"/>
            <a:r>
              <a:rPr lang="en-GB" altLang="zh-TW" sz="3300" i="1" smtClean="0">
                <a:solidFill>
                  <a:srgbClr val="6699FF"/>
                </a:solidFill>
                <a:latin typeface="Trajan Pro" pitchFamily="18" charset="0"/>
                <a:ea typeface="PMingLiU" charset="-120"/>
              </a:rPr>
              <a:t>X</a:t>
            </a:r>
            <a:r>
              <a:rPr lang="en-GB" altLang="zh-TW" sz="3300" i="1" baseline="-25000" smtClean="0">
                <a:solidFill>
                  <a:srgbClr val="6699FF"/>
                </a:solidFill>
                <a:latin typeface="Trajan Pro" pitchFamily="18" charset="0"/>
                <a:ea typeface="PMingLiU" charset="-120"/>
              </a:rPr>
              <a:t>i</a:t>
            </a:r>
            <a:r>
              <a:rPr lang="en-GB" altLang="zh-TW" sz="3300" smtClean="0">
                <a:latin typeface="Trajan Pro" pitchFamily="18" charset="0"/>
                <a:ea typeface="PMingLiU" charset="-120"/>
              </a:rPr>
              <a:t> = scientist-years needed for stage </a:t>
            </a:r>
            <a:r>
              <a:rPr lang="en-GB" altLang="zh-TW" sz="3300" i="1" smtClean="0">
                <a:latin typeface="Trajan Pro" pitchFamily="18" charset="0"/>
                <a:ea typeface="PMingLiU" charset="-120"/>
              </a:rPr>
              <a:t>i</a:t>
            </a:r>
            <a:r>
              <a:rPr lang="en-GB" altLang="zh-TW" sz="3300" smtClean="0">
                <a:latin typeface="Trajan Pro" pitchFamily="18" charset="0"/>
                <a:ea typeface="PMingLiU" charset="-120"/>
              </a:rPr>
              <a:t> , </a:t>
            </a:r>
          </a:p>
          <a:p>
            <a:pPr eaLnBrk="1" hangingPunct="1">
              <a:buFont typeface="Wingdings" pitchFamily="2" charset="2"/>
              <a:buNone/>
            </a:pPr>
            <a:r>
              <a:rPr lang="en-GB" altLang="zh-TW" sz="3300" i="1" smtClean="0">
                <a:latin typeface="Trajan Pro" pitchFamily="18" charset="0"/>
                <a:ea typeface="PMingLiU" charset="-120"/>
              </a:rPr>
              <a:t>		i</a:t>
            </a:r>
            <a:r>
              <a:rPr lang="en-GB" altLang="zh-TW" sz="3300" smtClean="0">
                <a:latin typeface="Trajan Pro" pitchFamily="18" charset="0"/>
                <a:ea typeface="PMingLiU" charset="-120"/>
              </a:rPr>
              <a:t> = 1, 2, 3, 4, 5</a:t>
            </a:r>
            <a:endParaRPr lang="el-GR" altLang="zh-TW" sz="3300" i="1" smtClean="0">
              <a:latin typeface="Trajan Pro" pitchFamily="18" charset="0"/>
              <a:ea typeface="PMingLiU" charset="-120"/>
            </a:endParaRPr>
          </a:p>
          <a:p>
            <a:pPr eaLnBrk="1" hangingPunct="1">
              <a:spcBef>
                <a:spcPct val="50000"/>
              </a:spcBef>
            </a:pPr>
            <a:r>
              <a:rPr lang="el-GR" sz="3300" i="1" smtClean="0">
                <a:solidFill>
                  <a:srgbClr val="6699FF"/>
                </a:solidFill>
                <a:latin typeface="Trajan Pro" pitchFamily="18" charset="0"/>
                <a:ea typeface="PMingLiU" charset="-120"/>
              </a:rPr>
              <a:t>ρ</a:t>
            </a:r>
            <a:r>
              <a:rPr lang="en-GB" altLang="zh-TW" sz="3300" smtClean="0">
                <a:solidFill>
                  <a:srgbClr val="3399FF"/>
                </a:solidFill>
                <a:latin typeface="Trajan Pro" pitchFamily="18" charset="0"/>
                <a:ea typeface="PMingLiU" charset="-120"/>
              </a:rPr>
              <a:t> </a:t>
            </a:r>
            <a:r>
              <a:rPr lang="en-GB" altLang="zh-TW" sz="3300" smtClean="0">
                <a:latin typeface="Trajan Pro" pitchFamily="18" charset="0"/>
                <a:ea typeface="PMingLiU" charset="-120"/>
              </a:rPr>
              <a:t>= </a:t>
            </a:r>
            <a:r>
              <a:rPr lang="en-GB" altLang="zh-TW" sz="3300" i="1" smtClean="0">
                <a:latin typeface="Trajan Pro" pitchFamily="18" charset="0"/>
                <a:ea typeface="PMingLiU" charset="-120"/>
              </a:rPr>
              <a:t>X</a:t>
            </a:r>
            <a:r>
              <a:rPr lang="en-GB" altLang="zh-TW" sz="3300" i="1" baseline="-25000" smtClean="0">
                <a:latin typeface="Trajan Pro" pitchFamily="18" charset="0"/>
                <a:ea typeface="PMingLiU" charset="-120"/>
              </a:rPr>
              <a:t>3</a:t>
            </a:r>
            <a:r>
              <a:rPr lang="en-GB" altLang="zh-TW" sz="3300" i="1" smtClean="0">
                <a:latin typeface="Trajan Pro" pitchFamily="18" charset="0"/>
                <a:ea typeface="PMingLiU" charset="-120"/>
              </a:rPr>
              <a:t>/X</a:t>
            </a:r>
            <a:r>
              <a:rPr lang="en-GB" altLang="zh-TW" sz="3300" i="1" baseline="-25000" smtClean="0">
                <a:latin typeface="Trajan Pro" pitchFamily="18" charset="0"/>
                <a:ea typeface="PMingLiU" charset="-120"/>
              </a:rPr>
              <a:t>2 </a:t>
            </a:r>
            <a:r>
              <a:rPr lang="en-GB" altLang="zh-TW" sz="3300" smtClean="0">
                <a:latin typeface="Trajan Pro" pitchFamily="18" charset="0"/>
                <a:ea typeface="PMingLiU" charset="-120"/>
              </a:rPr>
              <a:t>(</a:t>
            </a:r>
            <a:r>
              <a:rPr lang="en-GB" altLang="zh-TW" sz="3300" i="1" smtClean="0">
                <a:latin typeface="Trajan Pro" pitchFamily="18" charset="0"/>
                <a:ea typeface="PMingLiU" charset="-120"/>
              </a:rPr>
              <a:t>&lt; </a:t>
            </a:r>
            <a:r>
              <a:rPr lang="en-GB" altLang="zh-TW" sz="3300" smtClean="0">
                <a:latin typeface="Trajan Pro" pitchFamily="18" charset="0"/>
                <a:ea typeface="PMingLiU" charset="-120"/>
              </a:rPr>
              <a:t>1, eg 0.9)</a:t>
            </a:r>
          </a:p>
          <a:p>
            <a:pPr eaLnBrk="1" hangingPunct="1">
              <a:spcBef>
                <a:spcPct val="50000"/>
              </a:spcBef>
            </a:pPr>
            <a:r>
              <a:rPr lang="en-GB" altLang="zh-TW" sz="3300" i="1" smtClean="0">
                <a:solidFill>
                  <a:srgbClr val="6699FF"/>
                </a:solidFill>
                <a:latin typeface="Trajan Pro" pitchFamily="18" charset="0"/>
                <a:ea typeface="PMingLiU" charset="-120"/>
              </a:rPr>
              <a:t>t</a:t>
            </a:r>
            <a:r>
              <a:rPr lang="en-GB" altLang="zh-TW" sz="3300" i="1" baseline="-25000" smtClean="0">
                <a:solidFill>
                  <a:srgbClr val="6699FF"/>
                </a:solidFill>
                <a:latin typeface="Trajan Pro" pitchFamily="18" charset="0"/>
                <a:ea typeface="PMingLiU" charset="-120"/>
              </a:rPr>
              <a:t>i</a:t>
            </a:r>
            <a:r>
              <a:rPr lang="en-GB" altLang="zh-TW" sz="3300" smtClean="0">
                <a:solidFill>
                  <a:srgbClr val="6699FF"/>
                </a:solidFill>
                <a:latin typeface="Trajan Pro" pitchFamily="18" charset="0"/>
                <a:ea typeface="PMingLiU" charset="-120"/>
              </a:rPr>
              <a:t> </a:t>
            </a:r>
            <a:r>
              <a:rPr lang="en-GB" altLang="zh-TW" sz="3300" smtClean="0">
                <a:latin typeface="Trajan Pro" pitchFamily="18" charset="0"/>
                <a:ea typeface="PMingLiU" charset="-120"/>
              </a:rPr>
              <a:t>= </a:t>
            </a:r>
            <a:r>
              <a:rPr lang="en-GB" altLang="zh-TW" sz="3300" i="1" smtClean="0">
                <a:latin typeface="Trajan Pro" pitchFamily="18" charset="0"/>
                <a:ea typeface="PMingLiU" charset="-120"/>
              </a:rPr>
              <a:t>X</a:t>
            </a:r>
            <a:r>
              <a:rPr lang="en-GB" altLang="zh-TW" sz="3300" i="1" baseline="-25000" smtClean="0">
                <a:latin typeface="Trajan Pro" pitchFamily="18" charset="0"/>
                <a:ea typeface="PMingLiU" charset="-120"/>
              </a:rPr>
              <a:t>i</a:t>
            </a:r>
            <a:r>
              <a:rPr lang="en-GB" altLang="zh-TW" sz="3300" i="1" smtClean="0">
                <a:latin typeface="Trajan Pro" pitchFamily="18" charset="0"/>
                <a:ea typeface="PMingLiU" charset="-120"/>
              </a:rPr>
              <a:t>/e(u</a:t>
            </a:r>
            <a:r>
              <a:rPr lang="en-GB" altLang="zh-TW" sz="3300" i="1" baseline="-25000" smtClean="0">
                <a:latin typeface="Trajan Pro" pitchFamily="18" charset="0"/>
                <a:ea typeface="PMingLiU" charset="-120"/>
              </a:rPr>
              <a:t>i</a:t>
            </a:r>
            <a:r>
              <a:rPr lang="en-GB" altLang="zh-TW" sz="3300" i="1" smtClean="0">
                <a:latin typeface="Trajan Pro" pitchFamily="18" charset="0"/>
                <a:ea typeface="PMingLiU" charset="-120"/>
              </a:rPr>
              <a:t>)</a:t>
            </a:r>
            <a:r>
              <a:rPr lang="en-GB" altLang="zh-TW" sz="3300" smtClean="0">
                <a:latin typeface="Trajan Pro" pitchFamily="18" charset="0"/>
                <a:ea typeface="PMingLiU" charset="-120"/>
              </a:rPr>
              <a:t> = time needed for stage </a:t>
            </a:r>
            <a:r>
              <a:rPr lang="en-GB" altLang="zh-TW" sz="3300" i="1" smtClean="0">
                <a:latin typeface="Trajan Pro" pitchFamily="18" charset="0"/>
                <a:ea typeface="PMingLiU" charset="-120"/>
              </a:rPr>
              <a:t>i </a:t>
            </a:r>
            <a:r>
              <a:rPr lang="en-GB" altLang="zh-TW" sz="3300" smtClean="0">
                <a:latin typeface="Trajan Pro" pitchFamily="18" charset="0"/>
                <a:ea typeface="PMingLiU" charset="-120"/>
              </a:rPr>
              <a:t>, </a:t>
            </a:r>
          </a:p>
          <a:p>
            <a:pPr eaLnBrk="1" hangingPunct="1">
              <a:buFont typeface="Wingdings" pitchFamily="2" charset="2"/>
              <a:buNone/>
            </a:pPr>
            <a:r>
              <a:rPr lang="en-GB" altLang="zh-TW" sz="3300" smtClean="0">
                <a:latin typeface="Trajan Pro" pitchFamily="18" charset="0"/>
                <a:ea typeface="PMingLiU" charset="-120"/>
              </a:rPr>
              <a:t>		</a:t>
            </a:r>
            <a:r>
              <a:rPr lang="en-GB" altLang="zh-TW" sz="3300" i="1" smtClean="0">
                <a:latin typeface="Trajan Pro" pitchFamily="18" charset="0"/>
                <a:ea typeface="PMingLiU" charset="-120"/>
              </a:rPr>
              <a:t>i</a:t>
            </a:r>
            <a:r>
              <a:rPr lang="en-GB" altLang="zh-TW" sz="3300" smtClean="0">
                <a:latin typeface="Trajan Pro" pitchFamily="18" charset="0"/>
                <a:ea typeface="PMingLiU" charset="-120"/>
              </a:rPr>
              <a:t> = 1, 2, 3, 4, 5</a:t>
            </a:r>
            <a:endParaRPr lang="en-GB" altLang="zh-TW" sz="3300" i="1" smtClean="0">
              <a:solidFill>
                <a:srgbClr val="6699FF"/>
              </a:solidFill>
              <a:latin typeface="Trajan Pro" pitchFamily="18" charset="0"/>
              <a:ea typeface="PMingLiU" charset="-12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base">
              <a:spcBef>
                <a:spcPct val="0"/>
              </a:spcBef>
              <a:spcAft>
                <a:spcPct val="0"/>
              </a:spcAft>
              <a:defRPr/>
            </a:pPr>
            <a:fld id="{AF0D381F-0D7F-489B-BF7F-88EE4F0E15D2}" type="slidenum">
              <a:rPr lang="en-US" sz="1200">
                <a:solidFill>
                  <a:srgbClr val="FFFFFF"/>
                </a:solidFill>
                <a:effectLst>
                  <a:outerShdw blurRad="38100" dist="38100" dir="2700000" algn="tl">
                    <a:srgbClr val="000000"/>
                  </a:outerShdw>
                </a:effectLst>
              </a:rPr>
              <a:pPr algn="r" fontAlgn="base">
                <a:spcBef>
                  <a:spcPct val="0"/>
                </a:spcBef>
                <a:spcAft>
                  <a:spcPct val="0"/>
                </a:spcAft>
                <a:defRPr/>
              </a:pPr>
              <a:t>62</a:t>
            </a:fld>
            <a:endParaRPr lang="en-US" sz="1200">
              <a:solidFill>
                <a:srgbClr val="FFFFFF"/>
              </a:solidFill>
              <a:effectLst>
                <a:outerShdw blurRad="38100" dist="38100" dir="2700000" algn="tl">
                  <a:srgbClr val="000000"/>
                </a:outerShdw>
              </a:effectLst>
            </a:endParaRPr>
          </a:p>
        </p:txBody>
      </p:sp>
      <p:sp>
        <p:nvSpPr>
          <p:cNvPr id="815106" name="Rectangle 2"/>
          <p:cNvSpPr>
            <a:spLocks noGrp="1" noChangeArrowheads="1"/>
          </p:cNvSpPr>
          <p:nvPr>
            <p:ph type="title" idx="4294967295"/>
          </p:nvPr>
        </p:nvSpPr>
        <p:spPr>
          <a:xfrm>
            <a:off x="323850" y="836613"/>
            <a:ext cx="7543800" cy="1295400"/>
          </a:xfrm>
        </p:spPr>
        <p:txBody>
          <a:bodyPr/>
          <a:lstStyle/>
          <a:p>
            <a:pPr eaLnBrk="1" hangingPunct="1">
              <a:defRPr/>
            </a:pPr>
            <a:r>
              <a:rPr lang="en-GB" sz="3600" dirty="0" smtClean="0">
                <a:solidFill>
                  <a:srgbClr val="003366"/>
                </a:solidFill>
                <a:latin typeface="Trajan Pro" pitchFamily="18" charset="0"/>
              </a:rPr>
              <a:t>Clinical Trials,</a:t>
            </a:r>
            <a:r>
              <a:rPr lang="en-GB" altLang="zh-TW" sz="3600" dirty="0" smtClean="0">
                <a:solidFill>
                  <a:srgbClr val="003366"/>
                </a:solidFill>
                <a:latin typeface="Trajan Pro" pitchFamily="18" charset="0"/>
                <a:ea typeface="新細明體" pitchFamily="18" charset="-120"/>
              </a:rPr>
              <a:t> their Costs, </a:t>
            </a:r>
            <a:br>
              <a:rPr lang="en-GB" altLang="zh-TW" sz="3600" dirty="0" smtClean="0">
                <a:solidFill>
                  <a:srgbClr val="003366"/>
                </a:solidFill>
                <a:latin typeface="Trajan Pro" pitchFamily="18" charset="0"/>
                <a:ea typeface="新細明體" pitchFamily="18" charset="-120"/>
              </a:rPr>
            </a:br>
            <a:r>
              <a:rPr lang="en-GB" altLang="zh-TW" sz="3600" dirty="0" smtClean="0">
                <a:solidFill>
                  <a:srgbClr val="003366"/>
                </a:solidFill>
                <a:latin typeface="Trajan Pro" pitchFamily="18" charset="0"/>
                <a:ea typeface="新細明體" pitchFamily="18" charset="-120"/>
              </a:rPr>
              <a:t> and Probabilities of Success</a:t>
            </a:r>
          </a:p>
        </p:txBody>
      </p:sp>
      <p:sp>
        <p:nvSpPr>
          <p:cNvPr id="815107" name="Rectangle 3"/>
          <p:cNvSpPr>
            <a:spLocks noGrp="1" noChangeArrowheads="1"/>
          </p:cNvSpPr>
          <p:nvPr>
            <p:ph type="body" idx="4294967295"/>
          </p:nvPr>
        </p:nvSpPr>
        <p:spPr>
          <a:xfrm>
            <a:off x="250825" y="2276475"/>
            <a:ext cx="8229600" cy="4411663"/>
          </a:xfrm>
        </p:spPr>
        <p:txBody>
          <a:bodyPr/>
          <a:lstStyle/>
          <a:p>
            <a:pPr eaLnBrk="1" hangingPunct="1">
              <a:lnSpc>
                <a:spcPct val="90000"/>
              </a:lnSpc>
              <a:defRPr/>
            </a:pPr>
            <a:r>
              <a:rPr lang="en-GB" sz="2400" smtClean="0">
                <a:latin typeface="Trajan Pro" pitchFamily="18" charset="0"/>
              </a:rPr>
              <a:t>These also take place in a sequence of stages, usually referred to as phases.  We need estimates for costs and success probabilities, but do not seek to influence decisions on resource allocation.</a:t>
            </a:r>
          </a:p>
          <a:p>
            <a:pPr eaLnBrk="1" hangingPunct="1">
              <a:lnSpc>
                <a:spcPct val="90000"/>
              </a:lnSpc>
              <a:defRPr/>
            </a:pPr>
            <a:r>
              <a:rPr lang="en-GB" sz="2400" smtClean="0">
                <a:latin typeface="Trajan Pro" pitchFamily="18" charset="0"/>
              </a:rPr>
              <a:t>Phase I trials are to assess the body’s response to a CD, and to establish a safe dosage range, </a:t>
            </a:r>
            <a:r>
              <a:rPr lang="en-GB" altLang="zh-TW" sz="2400" i="1" smtClean="0">
                <a:solidFill>
                  <a:srgbClr val="3399FF"/>
                </a:solidFill>
                <a:latin typeface="Trajan Pro" pitchFamily="18" charset="0"/>
                <a:ea typeface="新細明體" pitchFamily="18" charset="-120"/>
                <a:sym typeface="Wingdings" pitchFamily="2" charset="2"/>
              </a:rPr>
              <a:t>c</a:t>
            </a:r>
            <a:r>
              <a:rPr lang="en-GB" altLang="zh-TW" sz="2400" baseline="-25000" smtClean="0">
                <a:solidFill>
                  <a:srgbClr val="3399FF"/>
                </a:solidFill>
                <a:latin typeface="Trajan Pro" pitchFamily="18" charset="0"/>
                <a:ea typeface="新細明體" pitchFamily="18" charset="-120"/>
                <a:sym typeface="Wingdings" pitchFamily="2" charset="2"/>
              </a:rPr>
              <a:t>I</a:t>
            </a:r>
            <a:r>
              <a:rPr lang="en-GB" altLang="zh-TW" sz="2400" i="1" smtClean="0">
                <a:solidFill>
                  <a:srgbClr val="3399FF"/>
                </a:solidFill>
                <a:latin typeface="Trajan Pro" pitchFamily="18" charset="0"/>
                <a:ea typeface="新細明體" pitchFamily="18" charset="-120"/>
                <a:sym typeface="Wingdings" pitchFamily="2" charset="2"/>
              </a:rPr>
              <a:t>, p</a:t>
            </a:r>
            <a:r>
              <a:rPr lang="en-GB" altLang="zh-TW" sz="2400" baseline="-25000" smtClean="0">
                <a:solidFill>
                  <a:srgbClr val="3399FF"/>
                </a:solidFill>
                <a:latin typeface="Trajan Pro" pitchFamily="18" charset="0"/>
                <a:ea typeface="新細明體" pitchFamily="18" charset="-120"/>
                <a:sym typeface="Wingdings" pitchFamily="2" charset="2"/>
              </a:rPr>
              <a:t>I</a:t>
            </a:r>
            <a:r>
              <a:rPr lang="en-GB" sz="2400" smtClean="0">
                <a:latin typeface="Trajan Pro" pitchFamily="18" charset="0"/>
              </a:rPr>
              <a:t>. </a:t>
            </a:r>
          </a:p>
          <a:p>
            <a:pPr eaLnBrk="1" hangingPunct="1">
              <a:lnSpc>
                <a:spcPct val="90000"/>
              </a:lnSpc>
              <a:defRPr/>
            </a:pPr>
            <a:r>
              <a:rPr lang="en-GB" sz="2400" smtClean="0">
                <a:latin typeface="Trajan Pro" pitchFamily="18" charset="0"/>
              </a:rPr>
              <a:t>Phase II trials involve patients with the condition to be treated; the main aim is to establish a dose level that achieves a suitable compromise between efficiency and any adverse side effects, </a:t>
            </a:r>
            <a:r>
              <a:rPr lang="en-GB" altLang="zh-TW" sz="2400" i="1" smtClean="0">
                <a:solidFill>
                  <a:srgbClr val="3399FF"/>
                </a:solidFill>
                <a:latin typeface="Trajan Pro" pitchFamily="18" charset="0"/>
                <a:ea typeface="新細明體" pitchFamily="18" charset="-120"/>
                <a:sym typeface="Wingdings" pitchFamily="2" charset="2"/>
              </a:rPr>
              <a:t>c</a:t>
            </a:r>
            <a:r>
              <a:rPr lang="en-GB" altLang="zh-TW" sz="2400" baseline="-25000" smtClean="0">
                <a:solidFill>
                  <a:srgbClr val="3399FF"/>
                </a:solidFill>
                <a:latin typeface="Trajan Pro" pitchFamily="18" charset="0"/>
                <a:ea typeface="新細明體" pitchFamily="18" charset="-120"/>
                <a:sym typeface="Wingdings" pitchFamily="2" charset="2"/>
              </a:rPr>
              <a:t>II</a:t>
            </a:r>
            <a:r>
              <a:rPr lang="en-GB" altLang="zh-TW" sz="2400" i="1" smtClean="0">
                <a:solidFill>
                  <a:srgbClr val="3399FF"/>
                </a:solidFill>
                <a:latin typeface="Trajan Pro" pitchFamily="18" charset="0"/>
                <a:ea typeface="新細明體" pitchFamily="18" charset="-120"/>
                <a:sym typeface="Wingdings" pitchFamily="2" charset="2"/>
              </a:rPr>
              <a:t>, p</a:t>
            </a:r>
            <a:r>
              <a:rPr lang="en-GB" altLang="zh-TW" sz="2400" baseline="-25000" smtClean="0">
                <a:solidFill>
                  <a:srgbClr val="3399FF"/>
                </a:solidFill>
                <a:latin typeface="Trajan Pro" pitchFamily="18" charset="0"/>
                <a:ea typeface="新細明體" pitchFamily="18" charset="-120"/>
                <a:sym typeface="Wingdings" pitchFamily="2" charset="2"/>
              </a:rPr>
              <a:t>II</a:t>
            </a:r>
            <a:r>
              <a:rPr lang="en-GB" sz="2400" smtClean="0">
                <a:latin typeface="Trajan Pro" pitchFamily="18" charset="0"/>
              </a:rPr>
              <a:t>. </a:t>
            </a:r>
          </a:p>
          <a:p>
            <a:pPr eaLnBrk="1" hangingPunct="1">
              <a:lnSpc>
                <a:spcPct val="90000"/>
              </a:lnSpc>
              <a:defRPr/>
            </a:pPr>
            <a:r>
              <a:rPr lang="en-GB" sz="2400" smtClean="0">
                <a:latin typeface="Trajan Pro" pitchFamily="18" charset="0"/>
              </a:rPr>
              <a:t>Phase III trials involve large numbers of patients, typically in randomised double-blind trials, </a:t>
            </a:r>
            <a:r>
              <a:rPr lang="en-GB" altLang="zh-TW" sz="2400" i="1" smtClean="0">
                <a:solidFill>
                  <a:srgbClr val="3399FF"/>
                </a:solidFill>
                <a:latin typeface="Trajan Pro" pitchFamily="18" charset="0"/>
                <a:ea typeface="新細明體" pitchFamily="18" charset="-120"/>
                <a:sym typeface="Wingdings" pitchFamily="2" charset="2"/>
              </a:rPr>
              <a:t>c</a:t>
            </a:r>
            <a:r>
              <a:rPr lang="en-GB" altLang="zh-TW" sz="2400" baseline="-25000" smtClean="0">
                <a:solidFill>
                  <a:srgbClr val="3399FF"/>
                </a:solidFill>
                <a:latin typeface="Trajan Pro" pitchFamily="18" charset="0"/>
                <a:ea typeface="新細明體" pitchFamily="18" charset="-120"/>
                <a:sym typeface="Wingdings" pitchFamily="2" charset="2"/>
              </a:rPr>
              <a:t>III</a:t>
            </a:r>
            <a:r>
              <a:rPr lang="en-GB" altLang="zh-TW" sz="2400" i="1" smtClean="0">
                <a:solidFill>
                  <a:srgbClr val="3399FF"/>
                </a:solidFill>
                <a:latin typeface="Trajan Pro" pitchFamily="18" charset="0"/>
                <a:ea typeface="新細明體" pitchFamily="18" charset="-120"/>
                <a:sym typeface="Wingdings" pitchFamily="2" charset="2"/>
              </a:rPr>
              <a:t>, p</a:t>
            </a:r>
            <a:r>
              <a:rPr lang="en-GB" altLang="zh-TW" sz="2400" baseline="-25000" smtClean="0">
                <a:solidFill>
                  <a:srgbClr val="3399FF"/>
                </a:solidFill>
                <a:latin typeface="Trajan Pro" pitchFamily="18" charset="0"/>
                <a:ea typeface="新細明體" pitchFamily="18" charset="-120"/>
                <a:sym typeface="Wingdings" pitchFamily="2" charset="2"/>
              </a:rPr>
              <a:t>III</a:t>
            </a:r>
            <a:r>
              <a:rPr lang="en-GB" sz="2400" smtClean="0">
                <a:latin typeface="Trajan Pro" pitchFamily="18" charset="0"/>
              </a:rPr>
              <a:t>.</a:t>
            </a:r>
            <a:r>
              <a:rPr lang="en-GB" sz="2400" smtClean="0"/>
              <a:t> </a:t>
            </a:r>
          </a:p>
          <a:p>
            <a:pPr eaLnBrk="1" hangingPunct="1">
              <a:lnSpc>
                <a:spcPct val="140000"/>
              </a:lnSpc>
              <a:buFont typeface="Wingdings" pitchFamily="2" charset="2"/>
              <a:buNone/>
              <a:defRPr/>
            </a:pPr>
            <a:endParaRPr lang="en-GB" altLang="zh-TW" sz="2400" smtClean="0">
              <a:solidFill>
                <a:srgbClr val="3399FF"/>
              </a:solidFill>
              <a:latin typeface="Bookman Old Style" pitchFamily="18" charset="0"/>
              <a:ea typeface="新細明體" pitchFamily="18" charset="-120"/>
              <a:sym typeface="Wingdings" pitchFamily="2" charset="2"/>
            </a:endParaRPr>
          </a:p>
          <a:p>
            <a:pPr eaLnBrk="1" hangingPunct="1">
              <a:lnSpc>
                <a:spcPct val="90000"/>
              </a:lnSpc>
              <a:defRPr/>
            </a:pPr>
            <a:endParaRPr lang="zh-TW" altLang="en-GB" smtClean="0">
              <a:ea typeface="新細明體" pitchFamily="18" charset="-12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AE10539-6A18-42E2-A576-4B8C63FA87B9}" type="slidenum">
              <a:rPr lang="en-US">
                <a:solidFill>
                  <a:srgbClr val="FFFFFF"/>
                </a:solidFill>
              </a:rPr>
              <a:pPr>
                <a:defRPr/>
              </a:pPr>
              <a:t>63</a:t>
            </a:fld>
            <a:endParaRPr lang="en-US">
              <a:solidFill>
                <a:srgbClr val="FFFFFF"/>
              </a:solidFill>
            </a:endParaRPr>
          </a:p>
        </p:txBody>
      </p:sp>
      <p:sp>
        <p:nvSpPr>
          <p:cNvPr id="593922" name="Rectangle 2"/>
          <p:cNvSpPr>
            <a:spLocks noGrp="1" noChangeArrowheads="1"/>
          </p:cNvSpPr>
          <p:nvPr>
            <p:ph type="title"/>
          </p:nvPr>
        </p:nvSpPr>
        <p:spPr>
          <a:xfrm>
            <a:off x="457200" y="274638"/>
            <a:ext cx="8229600" cy="2290266"/>
          </a:xfrm>
        </p:spPr>
        <p:txBody>
          <a:bodyPr/>
          <a:lstStyle/>
          <a:p>
            <a:pPr eaLnBrk="1" hangingPunct="1">
              <a:defRPr/>
            </a:pPr>
            <a:r>
              <a:rPr lang="en-GB" altLang="zh-TW" sz="4100" dirty="0" smtClean="0">
                <a:solidFill>
                  <a:srgbClr val="003366"/>
                </a:solidFill>
                <a:latin typeface="Trajan Pro" pitchFamily="18" charset="0"/>
                <a:ea typeface="新細明體" pitchFamily="18" charset="-120"/>
              </a:rPr>
              <a:t>The Probability of Clinical Success and its Structure, continued…</a:t>
            </a:r>
            <a:endParaRPr lang="en-GB" sz="4100" dirty="0" smtClean="0">
              <a:solidFill>
                <a:srgbClr val="003366"/>
              </a:solidFill>
              <a:latin typeface="Trajan Pro" pitchFamily="18" charset="0"/>
              <a:ea typeface="新細明體" pitchFamily="18" charset="-120"/>
            </a:endParaRPr>
          </a:p>
        </p:txBody>
      </p:sp>
      <p:sp>
        <p:nvSpPr>
          <p:cNvPr id="593923" name="Rectangle 3"/>
          <p:cNvSpPr>
            <a:spLocks noGrp="1" noChangeArrowheads="1"/>
          </p:cNvSpPr>
          <p:nvPr>
            <p:ph type="body" idx="1"/>
          </p:nvPr>
        </p:nvSpPr>
        <p:spPr>
          <a:xfrm>
            <a:off x="457200" y="2708920"/>
            <a:ext cx="8229600" cy="3672408"/>
          </a:xfrm>
        </p:spPr>
        <p:txBody>
          <a:bodyPr/>
          <a:lstStyle/>
          <a:p>
            <a:pPr eaLnBrk="1" hangingPunct="1">
              <a:lnSpc>
                <a:spcPct val="90000"/>
              </a:lnSpc>
              <a:spcBef>
                <a:spcPct val="50000"/>
              </a:spcBef>
              <a:defRPr/>
            </a:pP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I</a:t>
            </a:r>
            <a:r>
              <a:rPr lang="en-GB" altLang="zh-TW" sz="2400" i="1" dirty="0" smtClean="0">
                <a:latin typeface="Trajan Pro" pitchFamily="18" charset="0"/>
                <a:ea typeface="新細明體" pitchFamily="18" charset="-120"/>
              </a:rPr>
              <a:t> </a:t>
            </a:r>
            <a:r>
              <a:rPr lang="en-GB" altLang="zh-TW" sz="2400" dirty="0" smtClean="0">
                <a:latin typeface="Trajan Pro" pitchFamily="18" charset="0"/>
                <a:ea typeface="新細明體" pitchFamily="18" charset="-120"/>
              </a:rPr>
              <a:t>= </a:t>
            </a:r>
            <a:r>
              <a:rPr lang="en-GB" altLang="zh-TW" sz="2400" i="1" dirty="0" smtClean="0">
                <a:latin typeface="Trajan Pro" pitchFamily="18" charset="0"/>
                <a:ea typeface="新細明體" pitchFamily="18" charset="-120"/>
              </a:rPr>
              <a:t>P </a:t>
            </a:r>
            <a:r>
              <a:rPr lang="en-GB" altLang="zh-TW" sz="2400" dirty="0" smtClean="0">
                <a:latin typeface="Trajan Pro" pitchFamily="18" charset="0"/>
                <a:ea typeface="新細明體" pitchFamily="18" charset="-120"/>
              </a:rPr>
              <a:t>( I ) = </a:t>
            </a:r>
            <a:r>
              <a:rPr lang="en-GB" altLang="zh-TW" sz="2400" i="1" dirty="0" smtClean="0">
                <a:latin typeface="Trajan Pro" pitchFamily="18" charset="0"/>
                <a:ea typeface="新細明體" pitchFamily="18" charset="-120"/>
              </a:rPr>
              <a:t>P </a:t>
            </a:r>
            <a:r>
              <a:rPr lang="en-GB" altLang="zh-TW" sz="2400" dirty="0" smtClean="0">
                <a:latin typeface="Trajan Pro" pitchFamily="18" charset="0"/>
                <a:ea typeface="新細明體" pitchFamily="18" charset="-120"/>
              </a:rPr>
              <a:t>(Phase I trials are completed successfully)</a:t>
            </a:r>
          </a:p>
          <a:p>
            <a:pPr eaLnBrk="1" hangingPunct="1">
              <a:lnSpc>
                <a:spcPct val="90000"/>
              </a:lnSpc>
              <a:spcBef>
                <a:spcPct val="50000"/>
              </a:spcBef>
              <a:defRPr/>
            </a:pP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II</a:t>
            </a:r>
            <a:r>
              <a:rPr lang="en-GB" altLang="zh-TW" sz="2400" i="1" dirty="0" smtClean="0">
                <a:solidFill>
                  <a:srgbClr val="6699FF"/>
                </a:solidFill>
                <a:latin typeface="Trajan Pro" pitchFamily="18" charset="0"/>
                <a:ea typeface="新細明體" pitchFamily="18" charset="-120"/>
              </a:rPr>
              <a:t> </a:t>
            </a:r>
            <a:r>
              <a:rPr lang="en-GB" altLang="zh-TW" sz="2400" dirty="0" smtClean="0">
                <a:latin typeface="Trajan Pro" pitchFamily="18" charset="0"/>
                <a:ea typeface="新細明體" pitchFamily="18" charset="-120"/>
              </a:rPr>
              <a:t>= </a:t>
            </a:r>
            <a:r>
              <a:rPr lang="en-GB" altLang="zh-TW" sz="2400" i="1" dirty="0" smtClean="0">
                <a:latin typeface="Trajan Pro" pitchFamily="18" charset="0"/>
                <a:ea typeface="新細明體" pitchFamily="18" charset="-120"/>
              </a:rPr>
              <a:t>P </a:t>
            </a:r>
            <a:r>
              <a:rPr lang="en-GB" altLang="zh-TW" sz="2400" dirty="0" smtClean="0">
                <a:latin typeface="Trajan Pro" pitchFamily="18" charset="0"/>
                <a:ea typeface="新細明體" pitchFamily="18" charset="-120"/>
              </a:rPr>
              <a:t>(Phase II trials are completed successfully | I)</a:t>
            </a:r>
          </a:p>
          <a:p>
            <a:pPr eaLnBrk="1" hangingPunct="1">
              <a:lnSpc>
                <a:spcPct val="90000"/>
              </a:lnSpc>
              <a:spcBef>
                <a:spcPct val="50000"/>
              </a:spcBef>
              <a:defRPr/>
            </a:pP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III</a:t>
            </a:r>
            <a:r>
              <a:rPr lang="en-GB" altLang="zh-TW" sz="2400" i="1" dirty="0" smtClean="0">
                <a:solidFill>
                  <a:srgbClr val="6699FF"/>
                </a:solidFill>
                <a:latin typeface="Trajan Pro" pitchFamily="18" charset="0"/>
                <a:ea typeface="新細明體" pitchFamily="18" charset="-120"/>
              </a:rPr>
              <a:t> </a:t>
            </a:r>
            <a:r>
              <a:rPr lang="en-GB" altLang="zh-TW" sz="2400" dirty="0" smtClean="0">
                <a:latin typeface="Trajan Pro" pitchFamily="18" charset="0"/>
                <a:ea typeface="新細明體" pitchFamily="18" charset="-120"/>
              </a:rPr>
              <a:t>= </a:t>
            </a:r>
            <a:r>
              <a:rPr lang="en-GB" altLang="zh-TW" sz="2400" i="1" dirty="0" smtClean="0">
                <a:latin typeface="Trajan Pro" pitchFamily="18" charset="0"/>
                <a:ea typeface="新細明體" pitchFamily="18" charset="-120"/>
              </a:rPr>
              <a:t>P </a:t>
            </a:r>
            <a:r>
              <a:rPr lang="en-GB" altLang="zh-TW" sz="2400" dirty="0" smtClean="0">
                <a:latin typeface="Trajan Pro" pitchFamily="18" charset="0"/>
                <a:ea typeface="新細明體" pitchFamily="18" charset="-120"/>
              </a:rPr>
              <a:t>(Phase III trials are completed successfully</a:t>
            </a:r>
          </a:p>
          <a:p>
            <a:pPr eaLnBrk="1" hangingPunct="1">
              <a:lnSpc>
                <a:spcPct val="90000"/>
              </a:lnSpc>
              <a:spcBef>
                <a:spcPct val="50000"/>
              </a:spcBef>
              <a:buNone/>
              <a:defRPr/>
            </a:pPr>
            <a:r>
              <a:rPr lang="en-GB" altLang="zh-TW" sz="2400" dirty="0" smtClean="0">
                <a:latin typeface="Trajan Pro" pitchFamily="18" charset="0"/>
                <a:ea typeface="新細明體" pitchFamily="18" charset="-120"/>
              </a:rPr>
              <a:t> | II)</a:t>
            </a:r>
          </a:p>
          <a:p>
            <a:pPr eaLnBrk="1" hangingPunct="1">
              <a:lnSpc>
                <a:spcPct val="90000"/>
              </a:lnSpc>
              <a:spcBef>
                <a:spcPct val="50000"/>
              </a:spcBef>
              <a:defRPr/>
            </a:pP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I</a:t>
            </a:r>
            <a:r>
              <a:rPr lang="en-GB" altLang="zh-TW" sz="2400" i="1" baseline="-25000" dirty="0" smtClean="0">
                <a:solidFill>
                  <a:srgbClr val="6699FF"/>
                </a:solidFill>
                <a:latin typeface="Trajan Pro" pitchFamily="18" charset="0"/>
                <a:ea typeface="新細明體" pitchFamily="18" charset="-120"/>
              </a:rPr>
              <a:t> </a:t>
            </a: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II</a:t>
            </a:r>
            <a:r>
              <a:rPr lang="en-GB" altLang="zh-TW" sz="2400" i="1" baseline="-25000" dirty="0" smtClean="0">
                <a:solidFill>
                  <a:srgbClr val="6699FF"/>
                </a:solidFill>
                <a:latin typeface="Trajan Pro" pitchFamily="18" charset="0"/>
                <a:ea typeface="新細明體" pitchFamily="18" charset="-120"/>
              </a:rPr>
              <a:t> </a:t>
            </a: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III</a:t>
            </a:r>
            <a:r>
              <a:rPr lang="en-GB" altLang="zh-TW" sz="2400" i="1" dirty="0" smtClean="0">
                <a:solidFill>
                  <a:srgbClr val="6699FF"/>
                </a:solidFill>
                <a:latin typeface="Trajan Pro" pitchFamily="18" charset="0"/>
                <a:ea typeface="新細明體" pitchFamily="18" charset="-120"/>
              </a:rPr>
              <a:t> </a:t>
            </a:r>
            <a:r>
              <a:rPr lang="en-GB" altLang="zh-TW" sz="2400" dirty="0" smtClean="0">
                <a:latin typeface="Trajan Pro" pitchFamily="18" charset="0"/>
                <a:ea typeface="新細明體" pitchFamily="18" charset="-120"/>
              </a:rPr>
              <a:t>= </a:t>
            </a: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a</a:t>
            </a: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b</a:t>
            </a:r>
            <a:r>
              <a:rPr lang="en-GB" altLang="zh-TW" sz="2400" i="1" dirty="0" err="1" smtClean="0">
                <a:solidFill>
                  <a:srgbClr val="6699FF"/>
                </a:solidFill>
                <a:latin typeface="Trajan Pro" pitchFamily="18" charset="0"/>
                <a:ea typeface="新細明體" pitchFamily="18" charset="-120"/>
              </a:rPr>
              <a:t>p</a:t>
            </a:r>
            <a:r>
              <a:rPr lang="en-GB" altLang="zh-TW" sz="2400" i="1" baseline="-25000" dirty="0" err="1" smtClean="0">
                <a:solidFill>
                  <a:srgbClr val="6699FF"/>
                </a:solidFill>
                <a:latin typeface="Trajan Pro" pitchFamily="18" charset="0"/>
                <a:ea typeface="新細明體" pitchFamily="18" charset="-120"/>
              </a:rPr>
              <a:t>c</a:t>
            </a:r>
            <a:r>
              <a:rPr lang="en-GB" altLang="zh-TW" sz="2400" dirty="0" smtClean="0">
                <a:latin typeface="Trajan Pro" pitchFamily="18" charset="0"/>
                <a:ea typeface="新細明體" pitchFamily="18" charset="-120"/>
              </a:rPr>
              <a:t> = </a:t>
            </a:r>
            <a:r>
              <a:rPr lang="en-GB" altLang="zh-TW" sz="2400" i="1" dirty="0" smtClean="0">
                <a:latin typeface="Trajan Pro" pitchFamily="18" charset="0"/>
                <a:ea typeface="新細明體" pitchFamily="18" charset="-120"/>
              </a:rPr>
              <a:t>P </a:t>
            </a:r>
            <a:r>
              <a:rPr lang="en-GB" altLang="zh-TW" sz="2400" dirty="0" smtClean="0">
                <a:latin typeface="Trajan Pro" pitchFamily="18" charset="0"/>
                <a:ea typeface="新細明體" pitchFamily="18" charset="-120"/>
              </a:rPr>
              <a:t>(Phase I, II and III trials are all completed successfully) </a:t>
            </a:r>
            <a:r>
              <a:rPr lang="en-GB" altLang="zh-TW" sz="2400" i="1" dirty="0" smtClean="0">
                <a:solidFill>
                  <a:srgbClr val="6699FF"/>
                </a:solidFill>
                <a:latin typeface="Trajan Pro" pitchFamily="18" charset="0"/>
                <a:ea typeface="新細明體" pitchFamily="18" charset="-120"/>
                <a:sym typeface="Wingdings" pitchFamily="2" charset="2"/>
              </a:rPr>
              <a:t>(</a:t>
            </a:r>
            <a:r>
              <a:rPr lang="en-GB" altLang="zh-TW" sz="2400" i="1" dirty="0" err="1" smtClean="0">
                <a:solidFill>
                  <a:srgbClr val="6699FF"/>
                </a:solidFill>
                <a:latin typeface="Trajan Pro" pitchFamily="18" charset="0"/>
                <a:ea typeface="新細明體" pitchFamily="18" charset="-120"/>
                <a:sym typeface="Wingdings" pitchFamily="2" charset="2"/>
              </a:rPr>
              <a:t>eg</a:t>
            </a:r>
            <a:r>
              <a:rPr lang="en-GB" altLang="zh-TW" sz="2400" i="1" dirty="0" smtClean="0">
                <a:solidFill>
                  <a:srgbClr val="6699FF"/>
                </a:solidFill>
                <a:latin typeface="Trajan Pro" pitchFamily="18" charset="0"/>
                <a:ea typeface="新細明體" pitchFamily="18" charset="-120"/>
                <a:sym typeface="Wingdings" pitchFamily="2" charset="2"/>
              </a:rPr>
              <a:t> 0.1</a:t>
            </a:r>
            <a:r>
              <a:rPr lang="en-GB" altLang="zh-TW" sz="2400" i="1" dirty="0" smtClean="0">
                <a:solidFill>
                  <a:srgbClr val="6699FF"/>
                </a:solidFill>
                <a:latin typeface="Trajan Pro" pitchFamily="18" charset="0"/>
                <a:ea typeface="新細明體" pitchFamily="18" charset="-120"/>
              </a:rPr>
              <a:t>) </a:t>
            </a:r>
            <a:endParaRPr lang="en-GB" altLang="zh-TW" sz="2400" i="1" dirty="0" smtClean="0">
              <a:latin typeface="Trajan Pro" pitchFamily="18" charset="0"/>
              <a:ea typeface="新細明體" pitchFamily="18" charset="-120"/>
            </a:endParaRPr>
          </a:p>
          <a:p>
            <a:pPr eaLnBrk="1" hangingPunct="1">
              <a:lnSpc>
                <a:spcPct val="90000"/>
              </a:lnSpc>
              <a:defRPr/>
            </a:pPr>
            <a:endParaRPr lang="en-GB" dirty="0" smtClean="0">
              <a:latin typeface="Trajan Pro"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9BED2DA-ECD5-4240-BF2A-C1ABA354B8A6}" type="slidenum">
              <a:rPr lang="en-US">
                <a:solidFill>
                  <a:srgbClr val="FFFFFF"/>
                </a:solidFill>
              </a:rPr>
              <a:pPr>
                <a:defRPr/>
              </a:pPr>
              <a:t>64</a:t>
            </a:fld>
            <a:endParaRPr lang="en-US">
              <a:solidFill>
                <a:srgbClr val="FFFFFF"/>
              </a:solidFill>
            </a:endParaRPr>
          </a:p>
        </p:txBody>
      </p:sp>
      <p:sp>
        <p:nvSpPr>
          <p:cNvPr id="493570" name="Rectangle 2"/>
          <p:cNvSpPr>
            <a:spLocks noGrp="1" noChangeArrowheads="1"/>
          </p:cNvSpPr>
          <p:nvPr>
            <p:ph type="title"/>
          </p:nvPr>
        </p:nvSpPr>
        <p:spPr/>
        <p:txBody>
          <a:bodyPr/>
          <a:lstStyle/>
          <a:p>
            <a:pPr eaLnBrk="1" hangingPunct="1">
              <a:defRPr/>
            </a:pPr>
            <a:r>
              <a:rPr lang="en-GB" altLang="zh-TW" sz="5500" smtClean="0">
                <a:solidFill>
                  <a:srgbClr val="003366"/>
                </a:solidFill>
                <a:latin typeface="Trajan Pro" pitchFamily="18" charset="0"/>
                <a:ea typeface="新細明體" pitchFamily="18" charset="-120"/>
              </a:rPr>
              <a:t>Values and Costs</a:t>
            </a:r>
          </a:p>
        </p:txBody>
      </p:sp>
      <p:sp>
        <p:nvSpPr>
          <p:cNvPr id="493571" name="Rectangle 3"/>
          <p:cNvSpPr>
            <a:spLocks noGrp="1" noChangeArrowheads="1"/>
          </p:cNvSpPr>
          <p:nvPr>
            <p:ph type="body" idx="1"/>
          </p:nvPr>
        </p:nvSpPr>
        <p:spPr/>
        <p:txBody>
          <a:bodyPr/>
          <a:lstStyle/>
          <a:p>
            <a:pPr eaLnBrk="1" hangingPunct="1">
              <a:spcBef>
                <a:spcPct val="50000"/>
              </a:spcBef>
            </a:pPr>
            <a:r>
              <a:rPr lang="en-GB" altLang="zh-TW" sz="3000" i="1" smtClean="0">
                <a:solidFill>
                  <a:srgbClr val="6699FF"/>
                </a:solidFill>
                <a:latin typeface="Trajan Pro" pitchFamily="18" charset="0"/>
                <a:ea typeface="PMingLiU" charset="-120"/>
              </a:rPr>
              <a:t>V </a:t>
            </a:r>
            <a:r>
              <a:rPr lang="en-GB" altLang="zh-TW" sz="3000" smtClean="0">
                <a:latin typeface="Trajan Pro" pitchFamily="18" charset="0"/>
                <a:ea typeface="PMingLiU" charset="-120"/>
              </a:rPr>
              <a:t>=  expected value net of all development 	  costs of a CD if it were to be available  now as a marketable drug </a:t>
            </a:r>
            <a:r>
              <a:rPr lang="en-GB" altLang="zh-TW" sz="3000" smtClean="0">
                <a:solidFill>
                  <a:srgbClr val="3399FF"/>
                </a:solidFill>
                <a:latin typeface="Trajan Pro" pitchFamily="18" charset="0"/>
                <a:ea typeface="PMingLiU" charset="-120"/>
              </a:rPr>
              <a:t>(eg £1000m)</a:t>
            </a:r>
            <a:r>
              <a:rPr lang="en-GB" altLang="zh-TW" sz="3000" smtClean="0">
                <a:latin typeface="Trajan Pro" pitchFamily="18" charset="0"/>
                <a:ea typeface="PMingLiU" charset="-120"/>
              </a:rPr>
              <a:t>.</a:t>
            </a:r>
            <a:endParaRPr lang="en-GB" altLang="zh-TW" sz="3000" smtClean="0">
              <a:solidFill>
                <a:srgbClr val="3399FF"/>
              </a:solidFill>
              <a:latin typeface="Trajan Pro" pitchFamily="18" charset="0"/>
              <a:ea typeface="PMingLiU" charset="-120"/>
            </a:endParaRPr>
          </a:p>
          <a:p>
            <a:pPr eaLnBrk="1" hangingPunct="1">
              <a:spcBef>
                <a:spcPct val="50000"/>
              </a:spcBef>
            </a:pPr>
            <a:r>
              <a:rPr lang="el-GR" altLang="zh-TW" sz="3000" i="1" smtClean="0">
                <a:solidFill>
                  <a:srgbClr val="6699FF"/>
                </a:solidFill>
                <a:latin typeface="Trajan Pro" pitchFamily="18" charset="0"/>
                <a:ea typeface="PMingLiU" charset="-120"/>
                <a:cs typeface="Times New Roman" pitchFamily="18" charset="0"/>
              </a:rPr>
              <a:t>α</a:t>
            </a:r>
            <a:r>
              <a:rPr lang="en-GB" altLang="zh-TW" sz="3000" b="1" smtClean="0">
                <a:solidFill>
                  <a:srgbClr val="6699FF"/>
                </a:solidFill>
                <a:latin typeface="Trajan Pro" pitchFamily="18" charset="0"/>
                <a:ea typeface="PMingLiU" charset="-120"/>
                <a:cs typeface="Times New Roman" pitchFamily="18" charset="0"/>
              </a:rPr>
              <a:t> </a:t>
            </a:r>
            <a:r>
              <a:rPr lang="en-GB" altLang="zh-TW" sz="3000" smtClean="0">
                <a:latin typeface="Trajan Pro" pitchFamily="18" charset="0"/>
                <a:ea typeface="PMingLiU" charset="-120"/>
                <a:cs typeface="Times New Roman" pitchFamily="18" charset="0"/>
              </a:rPr>
              <a:t>=  </a:t>
            </a:r>
            <a:r>
              <a:rPr lang="en-GB" altLang="zh-TW" sz="3000" smtClean="0">
                <a:latin typeface="Trajan Pro" pitchFamily="18" charset="0"/>
                <a:ea typeface="PMingLiU" charset="-120"/>
              </a:rPr>
              <a:t>cost of employing a senior scientist for a year, including all attributable overhead costs and costs of support staff</a:t>
            </a:r>
            <a:r>
              <a:rPr lang="en-GB" altLang="zh-TW" smtClean="0">
                <a:latin typeface="Trajan Pro" pitchFamily="18" charset="0"/>
                <a:ea typeface="PMingLiU" charset="-120"/>
              </a:rPr>
              <a:t> </a:t>
            </a:r>
            <a:r>
              <a:rPr lang="en-GB" altLang="zh-TW" sz="3000" smtClean="0">
                <a:solidFill>
                  <a:srgbClr val="3399FF"/>
                </a:solidFill>
                <a:latin typeface="Trajan Pro" pitchFamily="18" charset="0"/>
                <a:ea typeface="PMingLiU" charset="-120"/>
              </a:rPr>
              <a:t>(eg £0.3m)</a:t>
            </a:r>
            <a:r>
              <a:rPr lang="en-GB" altLang="zh-TW" sz="3000" smtClean="0">
                <a:latin typeface="Trajan Pro" pitchFamily="18" charset="0"/>
                <a:ea typeface="PMingLiU" charset="-120"/>
              </a:rPr>
              <a: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8231ADD-DB97-4554-B3AB-A17818340C6B}" type="slidenum">
              <a:rPr lang="en-US" smtClean="0">
                <a:solidFill>
                  <a:srgbClr val="FFFFFF"/>
                </a:solidFill>
              </a:rPr>
              <a:pPr>
                <a:defRPr/>
              </a:pPr>
              <a:t>65</a:t>
            </a:fld>
            <a:endParaRPr lang="en-US">
              <a:solidFill>
                <a:srgbClr val="FFFFFF"/>
              </a:solidFill>
            </a:endParaRPr>
          </a:p>
        </p:txBody>
      </p:sp>
      <p:pic>
        <p:nvPicPr>
          <p:cNvPr id="3" name="Picture 2"/>
          <p:cNvPicPr/>
          <p:nvPr/>
        </p:nvPicPr>
        <p:blipFill>
          <a:blip r:embed="rId2" cstate="print"/>
          <a:srcRect l="1330" t="8055" r="1869" b="1534"/>
          <a:stretch>
            <a:fillRect/>
          </a:stretch>
        </p:blipFill>
        <p:spPr bwMode="auto">
          <a:xfrm>
            <a:off x="251520" y="116632"/>
            <a:ext cx="8712968" cy="6624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ADCFE969-DEC8-43B2-A1BC-0989E0DA2983}" type="slidenum">
              <a:rPr lang="en-US">
                <a:solidFill>
                  <a:srgbClr val="FFFFFF"/>
                </a:solidFill>
              </a:rPr>
              <a:pPr>
                <a:defRPr/>
              </a:pPr>
              <a:t>66</a:t>
            </a:fld>
            <a:endParaRPr lang="en-US">
              <a:solidFill>
                <a:srgbClr val="FFFFFF"/>
              </a:solidFill>
            </a:endParaRPr>
          </a:p>
        </p:txBody>
      </p:sp>
      <p:sp>
        <p:nvSpPr>
          <p:cNvPr id="565250" name="Rectangle 2"/>
          <p:cNvSpPr>
            <a:spLocks noGrp="1" noChangeArrowheads="1"/>
          </p:cNvSpPr>
          <p:nvPr>
            <p:ph type="title"/>
          </p:nvPr>
        </p:nvSpPr>
        <p:spPr/>
        <p:txBody>
          <a:bodyPr/>
          <a:lstStyle/>
          <a:p>
            <a:pPr eaLnBrk="1" hangingPunct="1">
              <a:defRPr/>
            </a:pPr>
            <a:r>
              <a:rPr lang="en-GB" smtClean="0">
                <a:solidFill>
                  <a:srgbClr val="003366"/>
                </a:solidFill>
                <a:latin typeface="Trajan Pro" pitchFamily="18" charset="0"/>
              </a:rPr>
              <a:t>Use of Judgemental Probabilities for Estimation</a:t>
            </a:r>
          </a:p>
        </p:txBody>
      </p:sp>
      <p:sp>
        <p:nvSpPr>
          <p:cNvPr id="565251" name="Rectangle 3"/>
          <p:cNvSpPr>
            <a:spLocks noGrp="1" noChangeArrowheads="1"/>
          </p:cNvSpPr>
          <p:nvPr>
            <p:ph type="body" idx="1"/>
          </p:nvPr>
        </p:nvSpPr>
        <p:spPr>
          <a:xfrm>
            <a:off x="457200" y="2132856"/>
            <a:ext cx="8229600" cy="4392488"/>
          </a:xfrm>
        </p:spPr>
        <p:txBody>
          <a:bodyPr/>
          <a:lstStyle/>
          <a:p>
            <a:pPr eaLnBrk="1" hangingPunct="1">
              <a:buNone/>
              <a:defRPr/>
            </a:pPr>
            <a:r>
              <a:rPr lang="en-GB" dirty="0" smtClean="0">
                <a:latin typeface="Trajan Pro" pitchFamily="18" charset="0"/>
              </a:rPr>
              <a:t>   For most of the model parameters the user can either enter values directly into the appropriate boxes, or do so with the help of a supplementary window which can be opened by clicking on the corresponding command box. </a:t>
            </a:r>
          </a:p>
        </p:txBody>
      </p:sp>
      <p:sp>
        <p:nvSpPr>
          <p:cNvPr id="37893" name="Rectangle 4"/>
          <p:cNvSpPr>
            <a:spLocks noChangeArrowheads="1"/>
          </p:cNvSpPr>
          <p:nvPr/>
        </p:nvSpPr>
        <p:spPr bwMode="auto">
          <a:xfrm flipV="1">
            <a:off x="0" y="6886575"/>
            <a:ext cx="9074150" cy="366713"/>
          </a:xfrm>
          <a:prstGeom prst="rect">
            <a:avLst/>
          </a:prstGeom>
          <a:noFill/>
          <a:ln w="9525">
            <a:noFill/>
            <a:miter lim="800000"/>
            <a:headEnd/>
            <a:tailEnd/>
          </a:ln>
        </p:spPr>
        <p:txBody>
          <a:bodyPr anchor="ctr">
            <a:spAutoFit/>
          </a:bodyPr>
          <a:lstStyle/>
          <a:p>
            <a:pPr fontAlgn="base">
              <a:spcBef>
                <a:spcPct val="0"/>
              </a:spcBef>
              <a:spcAft>
                <a:spcPct val="0"/>
              </a:spcAft>
            </a:pPr>
            <a:endParaRPr lang="en-US" smtClean="0">
              <a:solidFill>
                <a:srgbClr val="FFFFFF"/>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2A2FCEA-9BC9-434C-A920-7FE150634213}" type="slidenum">
              <a:rPr lang="en-US">
                <a:solidFill>
                  <a:srgbClr val="FFFFFF"/>
                </a:solidFill>
              </a:rPr>
              <a:pPr>
                <a:defRPr/>
              </a:pPr>
              <a:t>67</a:t>
            </a:fld>
            <a:endParaRPr lang="en-US">
              <a:solidFill>
                <a:srgbClr val="FFFFFF"/>
              </a:solidFill>
            </a:endParaRPr>
          </a:p>
        </p:txBody>
      </p:sp>
      <p:sp>
        <p:nvSpPr>
          <p:cNvPr id="568322" name="Rectangle 2"/>
          <p:cNvSpPr>
            <a:spLocks noGrp="1" noChangeArrowheads="1"/>
          </p:cNvSpPr>
          <p:nvPr>
            <p:ph type="title"/>
          </p:nvPr>
        </p:nvSpPr>
        <p:spPr>
          <a:xfrm>
            <a:off x="511175" y="420688"/>
            <a:ext cx="8164513" cy="954087"/>
          </a:xfrm>
        </p:spPr>
        <p:txBody>
          <a:bodyPr anchor="b"/>
          <a:lstStyle/>
          <a:p>
            <a:pPr eaLnBrk="1" hangingPunct="1">
              <a:defRPr/>
            </a:pPr>
            <a:r>
              <a:rPr lang="en-GB" altLang="zh-TW" smtClean="0">
                <a:solidFill>
                  <a:srgbClr val="003366"/>
                </a:solidFill>
                <a:latin typeface="Trajan Pro" pitchFamily="18" charset="0"/>
                <a:ea typeface="新細明體" pitchFamily="18" charset="-120"/>
              </a:rPr>
              <a:t>Obsolescence</a:t>
            </a:r>
          </a:p>
        </p:txBody>
      </p:sp>
      <p:sp>
        <p:nvSpPr>
          <p:cNvPr id="568323" name="Rectangle 3"/>
          <p:cNvSpPr>
            <a:spLocks noGrp="1" noChangeArrowheads="1"/>
          </p:cNvSpPr>
          <p:nvPr>
            <p:ph type="body" idx="1"/>
          </p:nvPr>
        </p:nvSpPr>
        <p:spPr>
          <a:xfrm>
            <a:off x="539750" y="1700213"/>
            <a:ext cx="8147050" cy="4824412"/>
          </a:xfrm>
        </p:spPr>
        <p:txBody>
          <a:bodyPr/>
          <a:lstStyle/>
          <a:p>
            <a:pPr eaLnBrk="1" hangingPunct="1">
              <a:defRPr/>
            </a:pPr>
            <a:r>
              <a:rPr lang="en-GB" altLang="zh-TW" sz="2600" smtClean="0">
                <a:latin typeface="Trajan Pro" pitchFamily="18" charset="0"/>
                <a:ea typeface="新細明體" pitchFamily="18" charset="-120"/>
              </a:rPr>
              <a:t>In most cases the cash benefits resulting from the sales of a drug will themselves become lower if its launch time is delayed, due to the general tendency for better drugs to become available from competitors as time goes by.  This effect is known as “</a:t>
            </a:r>
            <a:r>
              <a:rPr lang="en-GB" altLang="zh-TW" sz="2600" i="1" smtClean="0">
                <a:solidFill>
                  <a:srgbClr val="6699FF"/>
                </a:solidFill>
                <a:latin typeface="Trajan Pro" pitchFamily="18" charset="0"/>
                <a:ea typeface="新細明體" pitchFamily="18" charset="-120"/>
              </a:rPr>
              <a:t>obsolescence</a:t>
            </a:r>
            <a:r>
              <a:rPr lang="en-GB" altLang="zh-TW" sz="2600" smtClean="0">
                <a:latin typeface="Trajan Pro" pitchFamily="18" charset="0"/>
                <a:ea typeface="新細明體" pitchFamily="18" charset="-120"/>
              </a:rPr>
              <a:t>”.</a:t>
            </a:r>
          </a:p>
          <a:p>
            <a:pPr eaLnBrk="1" hangingPunct="1">
              <a:spcBef>
                <a:spcPct val="40000"/>
              </a:spcBef>
              <a:defRPr/>
            </a:pPr>
            <a:r>
              <a:rPr lang="en-GB" altLang="zh-TW" sz="2600" smtClean="0">
                <a:latin typeface="Trajan Pro" pitchFamily="18" charset="0"/>
                <a:ea typeface="新細明體" pitchFamily="18" charset="-120"/>
              </a:rPr>
              <a:t>In addition, when competitors learn of progress in our project, the intensity of their research and the similarities between the compounds screened by competitors and those screened in our project may both increase.  This effect we will call “</a:t>
            </a:r>
            <a:r>
              <a:rPr lang="en-GB" altLang="zh-TW" sz="2600" i="1" smtClean="0">
                <a:solidFill>
                  <a:srgbClr val="6699FF"/>
                </a:solidFill>
                <a:latin typeface="Trajan Pro" pitchFamily="18" charset="0"/>
                <a:ea typeface="新細明體" pitchFamily="18" charset="-120"/>
              </a:rPr>
              <a:t>self-induced obsolescence</a:t>
            </a:r>
            <a:r>
              <a:rPr lang="en-GB" altLang="zh-TW" sz="2600" smtClean="0">
                <a:latin typeface="Trajan Pro" pitchFamily="18" charset="0"/>
                <a:ea typeface="新細明體" pitchFamily="18" charset="-120"/>
              </a:rPr>
              <a:t>”.</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4C377D8-7CD4-4A9C-B0DA-D2590966D08C}" type="slidenum">
              <a:rPr lang="en-US">
                <a:solidFill>
                  <a:srgbClr val="FFFFFF"/>
                </a:solidFill>
              </a:rPr>
              <a:pPr>
                <a:defRPr/>
              </a:pPr>
              <a:t>68</a:t>
            </a:fld>
            <a:endParaRPr lang="en-US">
              <a:solidFill>
                <a:srgbClr val="FFFFFF"/>
              </a:solidFill>
            </a:endParaRPr>
          </a:p>
        </p:txBody>
      </p:sp>
      <p:sp>
        <p:nvSpPr>
          <p:cNvPr id="570370" name="Rectangle 2"/>
          <p:cNvSpPr>
            <a:spLocks noGrp="1" noChangeArrowheads="1"/>
          </p:cNvSpPr>
          <p:nvPr>
            <p:ph type="title"/>
          </p:nvPr>
        </p:nvSpPr>
        <p:spPr>
          <a:xfrm>
            <a:off x="473075" y="460375"/>
            <a:ext cx="8089900" cy="949325"/>
          </a:xfrm>
        </p:spPr>
        <p:txBody>
          <a:bodyPr anchor="b"/>
          <a:lstStyle/>
          <a:p>
            <a:pPr eaLnBrk="1" hangingPunct="1">
              <a:defRPr/>
            </a:pPr>
            <a:r>
              <a:rPr lang="en-GB" altLang="zh-TW" sz="4800" smtClean="0">
                <a:solidFill>
                  <a:srgbClr val="003366"/>
                </a:solidFill>
                <a:latin typeface="Trajan Pro" pitchFamily="18" charset="0"/>
                <a:ea typeface="新細明體" pitchFamily="18" charset="-120"/>
              </a:rPr>
              <a:t>Discount Rates</a:t>
            </a:r>
          </a:p>
        </p:txBody>
      </p:sp>
      <p:sp>
        <p:nvSpPr>
          <p:cNvPr id="570371" name="Rectangle 3"/>
          <p:cNvSpPr>
            <a:spLocks noGrp="1" noChangeArrowheads="1"/>
          </p:cNvSpPr>
          <p:nvPr>
            <p:ph type="body" idx="1"/>
          </p:nvPr>
        </p:nvSpPr>
        <p:spPr>
          <a:xfrm>
            <a:off x="468313" y="1773238"/>
            <a:ext cx="8229600" cy="4411662"/>
          </a:xfrm>
        </p:spPr>
        <p:txBody>
          <a:bodyPr/>
          <a:lstStyle/>
          <a:p>
            <a:pPr eaLnBrk="1" hangingPunct="1">
              <a:lnSpc>
                <a:spcPct val="120000"/>
              </a:lnSpc>
              <a:defRPr/>
            </a:pPr>
            <a:r>
              <a:rPr lang="el-GR" sz="3000" i="1" dirty="0" smtClean="0">
                <a:solidFill>
                  <a:srgbClr val="6699FF"/>
                </a:solidFill>
                <a:latin typeface="Trajan Pro" pitchFamily="18" charset="0"/>
              </a:rPr>
              <a:t>γ</a:t>
            </a:r>
            <a:r>
              <a:rPr lang="en-GB" altLang="zh-TW" sz="3000" dirty="0" smtClean="0">
                <a:latin typeface="Trajan Pro" pitchFamily="18" charset="0"/>
                <a:ea typeface="新細明體" pitchFamily="18" charset="-120"/>
              </a:rPr>
              <a:t> </a:t>
            </a:r>
            <a:r>
              <a:rPr lang="en-GB" altLang="zh-TW" sz="2600" dirty="0" smtClean="0">
                <a:latin typeface="Trajan Pro" pitchFamily="18" charset="0"/>
                <a:ea typeface="新細明體" pitchFamily="18" charset="-120"/>
              </a:rPr>
              <a:t>: </a:t>
            </a:r>
            <a:r>
              <a:rPr lang="en-GB" altLang="zh-TW" sz="2400" dirty="0" smtClean="0">
                <a:latin typeface="Trajan Pro" pitchFamily="18" charset="0"/>
                <a:ea typeface="新細明體" pitchFamily="18" charset="-120"/>
              </a:rPr>
              <a:t>discount rate for money in real terms </a:t>
            </a:r>
            <a:r>
              <a:rPr lang="en-GB" altLang="zh-TW" sz="2400" i="1" dirty="0" smtClean="0">
                <a:solidFill>
                  <a:srgbClr val="6699FF"/>
                </a:solidFill>
                <a:latin typeface="Trajan Pro" pitchFamily="18" charset="0"/>
                <a:ea typeface="新細明體" pitchFamily="18" charset="-120"/>
                <a:sym typeface="Wingdings" pitchFamily="2" charset="2"/>
              </a:rPr>
              <a:t>(</a:t>
            </a:r>
            <a:r>
              <a:rPr lang="en-GB" altLang="zh-TW" sz="2400" i="1" dirty="0" err="1" smtClean="0">
                <a:solidFill>
                  <a:srgbClr val="6699FF"/>
                </a:solidFill>
                <a:latin typeface="Trajan Pro" pitchFamily="18" charset="0"/>
                <a:ea typeface="新細明體" pitchFamily="18" charset="-120"/>
                <a:sym typeface="Wingdings" pitchFamily="2" charset="2"/>
              </a:rPr>
              <a:t>eg</a:t>
            </a:r>
            <a:r>
              <a:rPr lang="en-GB" altLang="zh-TW" sz="2400" i="1" dirty="0" smtClean="0">
                <a:solidFill>
                  <a:srgbClr val="6699FF"/>
                </a:solidFill>
                <a:latin typeface="Trajan Pro" pitchFamily="18" charset="0"/>
                <a:ea typeface="新細明體" pitchFamily="18" charset="-120"/>
                <a:sym typeface="Wingdings" pitchFamily="2" charset="2"/>
              </a:rPr>
              <a:t> 0.05</a:t>
            </a:r>
            <a:r>
              <a:rPr lang="en-GB" altLang="zh-TW" sz="2400" i="1" dirty="0" smtClean="0">
                <a:solidFill>
                  <a:srgbClr val="6699FF"/>
                </a:solidFill>
                <a:latin typeface="Trajan Pro" pitchFamily="18" charset="0"/>
                <a:ea typeface="新細明體" pitchFamily="18" charset="-120"/>
              </a:rPr>
              <a:t>) </a:t>
            </a:r>
            <a:endParaRPr lang="en-GB" altLang="zh-TW" sz="2400" dirty="0" smtClean="0">
              <a:latin typeface="Trajan Pro" pitchFamily="18" charset="0"/>
              <a:ea typeface="新細明體" pitchFamily="18" charset="-120"/>
            </a:endParaRPr>
          </a:p>
          <a:p>
            <a:pPr eaLnBrk="1" hangingPunct="1">
              <a:lnSpc>
                <a:spcPct val="120000"/>
              </a:lnSpc>
              <a:buFont typeface="Wingdings" pitchFamily="2" charset="2"/>
              <a:buNone/>
              <a:defRPr/>
            </a:pPr>
            <a:r>
              <a:rPr lang="en-GB" altLang="zh-TW" sz="2400" dirty="0" smtClean="0">
                <a:latin typeface="Trajan Pro" pitchFamily="18" charset="0"/>
                <a:ea typeface="新細明體" pitchFamily="18" charset="-120"/>
              </a:rPr>
              <a:t>	This means that the value of £1 will become £</a:t>
            </a:r>
            <a:r>
              <a:rPr lang="en-GB" altLang="zh-TW" sz="2400" i="1" dirty="0" smtClean="0">
                <a:latin typeface="Trajan Pro" pitchFamily="18" charset="0"/>
                <a:ea typeface="新細明體" pitchFamily="18" charset="-120"/>
              </a:rPr>
              <a:t>e </a:t>
            </a:r>
            <a:r>
              <a:rPr lang="el-GR" sz="2400" i="1" baseline="30000" dirty="0" smtClean="0">
                <a:latin typeface="Trajan Pro" pitchFamily="18" charset="0"/>
              </a:rPr>
              <a:t>γ</a:t>
            </a:r>
            <a:r>
              <a:rPr lang="en-GB" altLang="zh-TW" sz="2400" i="1" baseline="30000" dirty="0" smtClean="0">
                <a:latin typeface="Trajan Pro" pitchFamily="18" charset="0"/>
                <a:ea typeface="新細明體" pitchFamily="18" charset="-120"/>
              </a:rPr>
              <a:t>t</a:t>
            </a:r>
            <a:r>
              <a:rPr lang="en-GB" altLang="zh-TW" sz="2400" dirty="0" smtClean="0">
                <a:latin typeface="Trajan Pro" pitchFamily="18" charset="0"/>
                <a:ea typeface="新細明體" pitchFamily="18" charset="-120"/>
              </a:rPr>
              <a:t> after </a:t>
            </a:r>
            <a:r>
              <a:rPr lang="en-GB" altLang="zh-TW" sz="2400" i="1" dirty="0" smtClean="0">
                <a:latin typeface="Trajan Pro" pitchFamily="18" charset="0"/>
                <a:ea typeface="新細明體" pitchFamily="18" charset="-120"/>
              </a:rPr>
              <a:t>t</a:t>
            </a:r>
            <a:r>
              <a:rPr lang="en-GB" altLang="zh-TW" sz="2400" dirty="0" smtClean="0">
                <a:latin typeface="Trajan Pro" pitchFamily="18" charset="0"/>
                <a:ea typeface="新細明體" pitchFamily="18" charset="-120"/>
              </a:rPr>
              <a:t> years.</a:t>
            </a:r>
          </a:p>
          <a:p>
            <a:pPr eaLnBrk="1" hangingPunct="1">
              <a:lnSpc>
                <a:spcPct val="120000"/>
              </a:lnSpc>
              <a:defRPr/>
            </a:pPr>
            <a:r>
              <a:rPr lang="el-GR" sz="2400" i="1" dirty="0" smtClean="0">
                <a:solidFill>
                  <a:srgbClr val="6699FF"/>
                </a:solidFill>
                <a:latin typeface="Trajan Pro" pitchFamily="18" charset="0"/>
              </a:rPr>
              <a:t>ν</a:t>
            </a:r>
            <a:r>
              <a:rPr lang="en-GB" sz="2400" i="1" baseline="-25000" dirty="0" smtClean="0">
                <a:solidFill>
                  <a:srgbClr val="6699FF"/>
                </a:solidFill>
                <a:latin typeface="Trajan Pro" pitchFamily="18" charset="0"/>
              </a:rPr>
              <a:t>1</a:t>
            </a:r>
            <a:r>
              <a:rPr lang="en-GB" altLang="zh-TW" sz="2400" dirty="0" smtClean="0">
                <a:latin typeface="Trajan Pro" pitchFamily="18" charset="0"/>
                <a:ea typeface="新細明體" pitchFamily="18" charset="-120"/>
              </a:rPr>
              <a:t>  : obsolescence rate for the reward from a CD in real terms, </a:t>
            </a:r>
            <a:r>
              <a:rPr lang="en-GB" altLang="zh-TW" sz="2400" u="sng" dirty="0" smtClean="0">
                <a:latin typeface="Trajan Pro" pitchFamily="18" charset="0"/>
                <a:ea typeface="新細明體" pitchFamily="18" charset="-120"/>
              </a:rPr>
              <a:t>excluding</a:t>
            </a:r>
            <a:r>
              <a:rPr lang="en-GB" altLang="zh-TW" sz="2400" dirty="0" smtClean="0">
                <a:latin typeface="Trajan Pro" pitchFamily="18" charset="0"/>
                <a:ea typeface="新細明體" pitchFamily="18" charset="-120"/>
              </a:rPr>
              <a:t> </a:t>
            </a:r>
            <a:r>
              <a:rPr lang="en-GB" altLang="zh-TW" sz="2400" i="1" dirty="0" smtClean="0">
                <a:latin typeface="Trajan Pro" pitchFamily="18" charset="0"/>
                <a:ea typeface="新細明體" pitchFamily="18" charset="-120"/>
              </a:rPr>
              <a:t>self-induced obsolescence </a:t>
            </a:r>
          </a:p>
          <a:p>
            <a:pPr eaLnBrk="1" hangingPunct="1">
              <a:lnSpc>
                <a:spcPct val="120000"/>
              </a:lnSpc>
              <a:buNone/>
              <a:defRPr/>
            </a:pPr>
            <a:r>
              <a:rPr lang="en-GB" altLang="zh-TW" sz="2400" i="1" dirty="0" smtClean="0">
                <a:solidFill>
                  <a:srgbClr val="6699FF"/>
                </a:solidFill>
                <a:latin typeface="Trajan Pro" pitchFamily="18" charset="0"/>
                <a:ea typeface="新細明體" pitchFamily="18" charset="-120"/>
                <a:sym typeface="Wingdings" pitchFamily="2" charset="2"/>
              </a:rPr>
              <a:t>	(</a:t>
            </a:r>
            <a:r>
              <a:rPr lang="en-GB" altLang="zh-TW" sz="2400" i="1" dirty="0" err="1" smtClean="0">
                <a:solidFill>
                  <a:srgbClr val="6699FF"/>
                </a:solidFill>
                <a:latin typeface="Trajan Pro" pitchFamily="18" charset="0"/>
                <a:ea typeface="新細明體" pitchFamily="18" charset="-120"/>
                <a:sym typeface="Wingdings" pitchFamily="2" charset="2"/>
              </a:rPr>
              <a:t>eg</a:t>
            </a:r>
            <a:r>
              <a:rPr lang="en-GB" altLang="zh-TW" sz="2400" i="1" dirty="0" smtClean="0">
                <a:solidFill>
                  <a:srgbClr val="6699FF"/>
                </a:solidFill>
                <a:latin typeface="Trajan Pro" pitchFamily="18" charset="0"/>
                <a:ea typeface="新細明體" pitchFamily="18" charset="-120"/>
                <a:sym typeface="Wingdings" pitchFamily="2" charset="2"/>
              </a:rPr>
              <a:t> 0.2</a:t>
            </a:r>
            <a:r>
              <a:rPr lang="en-GB" altLang="zh-TW" sz="2400" i="1" dirty="0" smtClean="0">
                <a:solidFill>
                  <a:srgbClr val="6699FF"/>
                </a:solidFill>
                <a:latin typeface="Trajan Pro" pitchFamily="18" charset="0"/>
                <a:ea typeface="新細明體" pitchFamily="18" charset="-120"/>
              </a:rPr>
              <a:t>) </a:t>
            </a:r>
          </a:p>
          <a:p>
            <a:pPr eaLnBrk="1" hangingPunct="1">
              <a:lnSpc>
                <a:spcPct val="120000"/>
              </a:lnSpc>
              <a:defRPr/>
            </a:pPr>
            <a:r>
              <a:rPr lang="el-GR" sz="2400" i="1" dirty="0" smtClean="0">
                <a:solidFill>
                  <a:srgbClr val="6699FF"/>
                </a:solidFill>
                <a:latin typeface="Trajan Pro" pitchFamily="18" charset="0"/>
              </a:rPr>
              <a:t>ν</a:t>
            </a:r>
            <a:r>
              <a:rPr lang="en-GB" altLang="zh-TW" sz="2400" i="1" baseline="-25000" dirty="0" smtClean="0">
                <a:solidFill>
                  <a:srgbClr val="6699FF"/>
                </a:solidFill>
                <a:latin typeface="Trajan Pro" pitchFamily="18" charset="0"/>
                <a:ea typeface="新細明體" pitchFamily="18" charset="-120"/>
              </a:rPr>
              <a:t>2</a:t>
            </a:r>
            <a:r>
              <a:rPr lang="en-GB" altLang="zh-TW" sz="2400" dirty="0" smtClean="0">
                <a:latin typeface="Trajan Pro" pitchFamily="18" charset="0"/>
                <a:ea typeface="新細明體" pitchFamily="18" charset="-120"/>
              </a:rPr>
              <a:t>  : obsolescence rate for the reward from a CD in real terms, </a:t>
            </a:r>
            <a:r>
              <a:rPr lang="en-GB" altLang="zh-TW" sz="2400" u="sng" dirty="0" smtClean="0">
                <a:latin typeface="Trajan Pro" pitchFamily="18" charset="0"/>
                <a:ea typeface="新細明體" pitchFamily="18" charset="-120"/>
              </a:rPr>
              <a:t>including</a:t>
            </a:r>
            <a:r>
              <a:rPr lang="en-GB" altLang="zh-TW" sz="2400" dirty="0" smtClean="0">
                <a:latin typeface="Trajan Pro" pitchFamily="18" charset="0"/>
                <a:ea typeface="新細明體" pitchFamily="18" charset="-120"/>
              </a:rPr>
              <a:t> </a:t>
            </a:r>
            <a:r>
              <a:rPr lang="en-GB" altLang="zh-TW" sz="2400" i="1" dirty="0" smtClean="0">
                <a:latin typeface="Trajan Pro" pitchFamily="18" charset="0"/>
                <a:ea typeface="新細明體" pitchFamily="18" charset="-120"/>
              </a:rPr>
              <a:t>self-induced obsolescence </a:t>
            </a:r>
          </a:p>
          <a:p>
            <a:pPr eaLnBrk="1" hangingPunct="1">
              <a:lnSpc>
                <a:spcPct val="120000"/>
              </a:lnSpc>
              <a:buNone/>
              <a:defRPr/>
            </a:pPr>
            <a:r>
              <a:rPr lang="en-GB" altLang="zh-TW" sz="2400" i="1" dirty="0" smtClean="0">
                <a:solidFill>
                  <a:srgbClr val="6699FF"/>
                </a:solidFill>
                <a:latin typeface="Trajan Pro" pitchFamily="18" charset="0"/>
                <a:ea typeface="新細明體" pitchFamily="18" charset="-120"/>
                <a:sym typeface="Wingdings" pitchFamily="2" charset="2"/>
              </a:rPr>
              <a:t>	(</a:t>
            </a:r>
            <a:r>
              <a:rPr lang="en-GB" altLang="zh-TW" sz="2400" i="1" dirty="0" err="1" smtClean="0">
                <a:solidFill>
                  <a:srgbClr val="6699FF"/>
                </a:solidFill>
                <a:latin typeface="Trajan Pro" pitchFamily="18" charset="0"/>
                <a:ea typeface="新細明體" pitchFamily="18" charset="-120"/>
                <a:sym typeface="Wingdings" pitchFamily="2" charset="2"/>
              </a:rPr>
              <a:t>eg</a:t>
            </a:r>
            <a:r>
              <a:rPr lang="en-GB" altLang="zh-TW" sz="2400" i="1" dirty="0" smtClean="0">
                <a:solidFill>
                  <a:srgbClr val="6699FF"/>
                </a:solidFill>
                <a:latin typeface="Trajan Pro" pitchFamily="18" charset="0"/>
                <a:ea typeface="新細明體" pitchFamily="18" charset="-120"/>
                <a:sym typeface="Wingdings" pitchFamily="2" charset="2"/>
              </a:rPr>
              <a:t> 0.4</a:t>
            </a:r>
            <a:r>
              <a:rPr lang="en-GB" altLang="zh-TW" sz="2400" i="1" dirty="0" smtClean="0">
                <a:solidFill>
                  <a:srgbClr val="6699FF"/>
                </a:solidFill>
                <a:latin typeface="Trajan Pro" pitchFamily="18" charset="0"/>
                <a:ea typeface="新細明體" pitchFamily="18" charset="-120"/>
              </a:rPr>
              <a:t>) </a:t>
            </a:r>
            <a:endParaRPr lang="el-GR" sz="2400" i="1" dirty="0" smtClean="0">
              <a:solidFill>
                <a:srgbClr val="6699FF"/>
              </a:solidFill>
              <a:latin typeface="Trajan Pro" pitchFamily="18" charset="0"/>
              <a:ea typeface="新細明體" pitchFamily="18" charset="-12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241C28A-9342-430C-8668-B0965203CDF3}" type="slidenum">
              <a:rPr lang="en-US">
                <a:solidFill>
                  <a:srgbClr val="FFFFFF"/>
                </a:solidFill>
              </a:rPr>
              <a:pPr>
                <a:defRPr/>
              </a:pPr>
              <a:t>69</a:t>
            </a:fld>
            <a:endParaRPr lang="en-US">
              <a:solidFill>
                <a:srgbClr val="FFFFFF"/>
              </a:solidFill>
            </a:endParaRPr>
          </a:p>
        </p:txBody>
      </p:sp>
      <p:sp>
        <p:nvSpPr>
          <p:cNvPr id="574466" name="Rectangle 2"/>
          <p:cNvSpPr>
            <a:spLocks noGrp="1" noChangeArrowheads="1"/>
          </p:cNvSpPr>
          <p:nvPr>
            <p:ph type="title"/>
          </p:nvPr>
        </p:nvSpPr>
        <p:spPr/>
        <p:txBody>
          <a:bodyPr/>
          <a:lstStyle/>
          <a:p>
            <a:pPr eaLnBrk="1" hangingPunct="1">
              <a:defRPr/>
            </a:pPr>
            <a:r>
              <a:rPr lang="en-GB" smtClean="0">
                <a:solidFill>
                  <a:srgbClr val="003366"/>
                </a:solidFill>
                <a:latin typeface="Trajan Pro" pitchFamily="18" charset="0"/>
              </a:rPr>
              <a:t>Discounting &amp; Obsolescence</a:t>
            </a:r>
          </a:p>
        </p:txBody>
      </p:sp>
      <p:sp>
        <p:nvSpPr>
          <p:cNvPr id="574467" name="Rectangle 3"/>
          <p:cNvSpPr>
            <a:spLocks noGrp="1" noChangeArrowheads="1"/>
          </p:cNvSpPr>
          <p:nvPr>
            <p:ph type="body" idx="1"/>
          </p:nvPr>
        </p:nvSpPr>
        <p:spPr/>
        <p:txBody>
          <a:bodyPr/>
          <a:lstStyle/>
          <a:p>
            <a:pPr eaLnBrk="1" hangingPunct="1">
              <a:defRPr/>
            </a:pPr>
            <a:r>
              <a:rPr lang="en-GB" sz="2400" dirty="0" smtClean="0">
                <a:latin typeface="Trajan Pro" pitchFamily="18" charset="0"/>
              </a:rPr>
              <a:t>The command box ‘Financial and Obsolescence’ opens the window shown in the next slide, from which the discount rates </a:t>
            </a:r>
            <a:r>
              <a:rPr lang="el-GR" sz="2400" dirty="0" smtClean="0">
                <a:latin typeface="Trajan Pro" pitchFamily="18" charset="0"/>
              </a:rPr>
              <a:t>ν</a:t>
            </a:r>
            <a:r>
              <a:rPr lang="en-GB" sz="2400" baseline="-25000" dirty="0" smtClean="0">
                <a:latin typeface="Trajan Pro" pitchFamily="18" charset="0"/>
              </a:rPr>
              <a:t>1</a:t>
            </a:r>
            <a:r>
              <a:rPr lang="en-GB" sz="2400" dirty="0" smtClean="0">
                <a:latin typeface="Trajan Pro" pitchFamily="18" charset="0"/>
              </a:rPr>
              <a:t> and </a:t>
            </a:r>
            <a:r>
              <a:rPr lang="el-GR" sz="2400" dirty="0" smtClean="0">
                <a:latin typeface="Trajan Pro" pitchFamily="18" charset="0"/>
              </a:rPr>
              <a:t>ν</a:t>
            </a:r>
            <a:r>
              <a:rPr lang="en-GB" sz="2400" baseline="-25000" dirty="0" smtClean="0">
                <a:latin typeface="Trajan Pro" pitchFamily="18" charset="0"/>
              </a:rPr>
              <a:t>2</a:t>
            </a:r>
            <a:r>
              <a:rPr lang="en-GB" sz="2400" i="1" dirty="0" smtClean="0">
                <a:latin typeface="Trajan Pro" pitchFamily="18" charset="0"/>
              </a:rPr>
              <a:t> </a:t>
            </a:r>
            <a:r>
              <a:rPr lang="en-GB" sz="2400" dirty="0" smtClean="0">
                <a:latin typeface="Trajan Pro" pitchFamily="18" charset="0"/>
              </a:rPr>
              <a:t>may be calculated. </a:t>
            </a:r>
          </a:p>
          <a:p>
            <a:pPr eaLnBrk="1" hangingPunct="1">
              <a:defRPr/>
            </a:pPr>
            <a:r>
              <a:rPr lang="en-GB" sz="2400" dirty="0" smtClean="0">
                <a:latin typeface="Trajan Pro" pitchFamily="18" charset="0"/>
              </a:rPr>
              <a:t>Significant milestones in the progress of competitors are described as ‘Type 1 events’ and ‘Type 2 events’.</a:t>
            </a:r>
          </a:p>
          <a:p>
            <a:pPr eaLnBrk="1" hangingPunct="1">
              <a:defRPr/>
            </a:pPr>
            <a:r>
              <a:rPr lang="en-GB" sz="2400" dirty="0" smtClean="0">
                <a:latin typeface="Trajan Pro" pitchFamily="18" charset="0"/>
              </a:rPr>
              <a:t>The parameters </a:t>
            </a:r>
            <a:r>
              <a:rPr lang="en-GB" sz="2400" i="1" dirty="0" err="1" smtClean="0">
                <a:latin typeface="Trajan Pro" pitchFamily="18" charset="0"/>
              </a:rPr>
              <a:t>f</a:t>
            </a:r>
            <a:r>
              <a:rPr lang="en-GB" sz="2400" i="1" baseline="-25000" dirty="0" err="1" smtClean="0">
                <a:latin typeface="Trajan Pro" pitchFamily="18" charset="0"/>
              </a:rPr>
              <a:t>i</a:t>
            </a:r>
            <a:r>
              <a:rPr lang="en-GB" sz="2400" dirty="0" smtClean="0">
                <a:latin typeface="Trajan Pro" pitchFamily="18" charset="0"/>
              </a:rPr>
              <a:t> are the fractions by which the value of an </a:t>
            </a:r>
            <a:r>
              <a:rPr lang="en-GB" sz="2400" dirty="0" err="1" smtClean="0">
                <a:latin typeface="Trajan Pro" pitchFamily="18" charset="0"/>
              </a:rPr>
              <a:t>unmarketed</a:t>
            </a:r>
            <a:r>
              <a:rPr lang="en-GB" sz="2400" dirty="0" smtClean="0">
                <a:latin typeface="Trajan Pro" pitchFamily="18" charset="0"/>
              </a:rPr>
              <a:t> new drug would be reduced by the occurrence of a type </a:t>
            </a:r>
            <a:r>
              <a:rPr lang="en-GB" sz="2400" i="1" dirty="0" err="1" smtClean="0">
                <a:latin typeface="Trajan Pro" pitchFamily="18" charset="0"/>
              </a:rPr>
              <a:t>i</a:t>
            </a:r>
            <a:r>
              <a:rPr lang="en-GB" sz="2400" dirty="0" smtClean="0">
                <a:latin typeface="Trajan Pro" pitchFamily="18" charset="0"/>
              </a:rPr>
              <a:t> competitive milestone Alternatively, </a:t>
            </a:r>
            <a:r>
              <a:rPr lang="el-GR" sz="2400" dirty="0" smtClean="0">
                <a:latin typeface="Trajan Pro" pitchFamily="18" charset="0"/>
              </a:rPr>
              <a:t>ν</a:t>
            </a:r>
            <a:r>
              <a:rPr lang="en-GB" sz="2400" baseline="-25000" dirty="0" smtClean="0">
                <a:latin typeface="Trajan Pro" pitchFamily="18" charset="0"/>
              </a:rPr>
              <a:t>1</a:t>
            </a:r>
            <a:r>
              <a:rPr lang="en-GB" sz="2400" dirty="0" smtClean="0">
                <a:latin typeface="Trajan Pro" pitchFamily="18" charset="0"/>
              </a:rPr>
              <a:t> and </a:t>
            </a:r>
            <a:r>
              <a:rPr lang="el-GR" sz="2400" dirty="0" smtClean="0">
                <a:latin typeface="Trajan Pro" pitchFamily="18" charset="0"/>
              </a:rPr>
              <a:t>ν</a:t>
            </a:r>
            <a:r>
              <a:rPr lang="en-GB" sz="2400" baseline="-25000" dirty="0" smtClean="0">
                <a:latin typeface="Trajan Pro" pitchFamily="18" charset="0"/>
              </a:rPr>
              <a:t>2</a:t>
            </a:r>
            <a:r>
              <a:rPr lang="en-GB" sz="2400" i="1" dirty="0" smtClean="0">
                <a:latin typeface="Trajan Pro" pitchFamily="18" charset="0"/>
              </a:rPr>
              <a:t> </a:t>
            </a:r>
            <a:r>
              <a:rPr lang="en-GB" sz="2400" dirty="0" smtClean="0">
                <a:latin typeface="Trajan Pro" pitchFamily="18" charset="0"/>
              </a:rPr>
              <a:t>may be estimated and entered directly.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lstStyle/>
          <a:p>
            <a:r>
              <a:rPr lang="en-GB" dirty="0" smtClean="0"/>
              <a:t>Discounted Jobs</a:t>
            </a:r>
            <a:endParaRPr lang="en-GB" dirty="0"/>
          </a:p>
        </p:txBody>
      </p:sp>
      <p:sp>
        <p:nvSpPr>
          <p:cNvPr id="3" name="Content Placeholder 2"/>
          <p:cNvSpPr>
            <a:spLocks noGrp="1"/>
          </p:cNvSpPr>
          <p:nvPr>
            <p:ph idx="1"/>
          </p:nvPr>
        </p:nvSpPr>
        <p:spPr/>
        <p:txBody>
          <a:bodyPr/>
          <a:lstStyle/>
          <a:p>
            <a:pPr algn="just">
              <a:buNone/>
            </a:pPr>
            <a:r>
              <a:rPr lang="en-GB" dirty="0" smtClean="0"/>
              <a:t>	</a:t>
            </a:r>
          </a:p>
          <a:p>
            <a:pPr algn="just">
              <a:buNone/>
            </a:pPr>
            <a:r>
              <a:rPr lang="en-GB" dirty="0" smtClean="0"/>
              <a:t>	There are </a:t>
            </a:r>
            <a:r>
              <a:rPr lang="en-GB" i="1" dirty="0" smtClean="0"/>
              <a:t>n</a:t>
            </a:r>
            <a:r>
              <a:rPr lang="en-GB" dirty="0" smtClean="0"/>
              <a:t> jobs (or research projects) to be carried out in any order, with no switching costs. The reward from completing job </a:t>
            </a:r>
            <a:r>
              <a:rPr lang="en-GB" i="1" dirty="0" err="1" smtClean="0"/>
              <a:t>i</a:t>
            </a:r>
            <a:r>
              <a:rPr lang="en-GB" dirty="0" smtClean="0"/>
              <a:t> at time </a:t>
            </a:r>
            <a:r>
              <a:rPr lang="en-GB" i="1" dirty="0" smtClean="0"/>
              <a:t>t</a:t>
            </a:r>
            <a:r>
              <a:rPr lang="en-GB" dirty="0" smtClean="0"/>
              <a:t> is </a:t>
            </a:r>
            <a:r>
              <a:rPr lang="en-GB" i="1" dirty="0" smtClean="0"/>
              <a:t>V</a:t>
            </a:r>
            <a:r>
              <a:rPr lang="en-GB" i="1" baseline="-25000" dirty="0" smtClean="0"/>
              <a:t>i</a:t>
            </a:r>
            <a:r>
              <a:rPr lang="en-GB" i="1" dirty="0" smtClean="0"/>
              <a:t>e</a:t>
            </a:r>
            <a:r>
              <a:rPr lang="en-GB" i="1" baseline="30000" dirty="0" smtClean="0"/>
              <a:t>-</a:t>
            </a:r>
            <a:r>
              <a:rPr lang="el-GR" i="1" baseline="30000" dirty="0" smtClean="0">
                <a:cs typeface="Times New Roman"/>
              </a:rPr>
              <a:t>γ</a:t>
            </a:r>
            <a:r>
              <a:rPr lang="en-GB" i="1" baseline="30000" dirty="0" smtClean="0">
                <a:latin typeface="Times New Roman"/>
                <a:cs typeface="Times New Roman"/>
              </a:rPr>
              <a:t>t</a:t>
            </a:r>
            <a:r>
              <a:rPr lang="en-GB" dirty="0" smtClean="0">
                <a:latin typeface="Times New Roman"/>
                <a:cs typeface="Times New Roman"/>
              </a:rPr>
              <a:t>.</a:t>
            </a:r>
            <a:r>
              <a:rPr lang="en-GB" dirty="0" smtClean="0"/>
              <a:t> The service time for job </a:t>
            </a:r>
            <a:r>
              <a:rPr lang="en-GB" i="1" dirty="0" err="1" smtClean="0"/>
              <a:t>i</a:t>
            </a:r>
            <a:r>
              <a:rPr lang="en-GB" dirty="0" smtClean="0"/>
              <a:t> is </a:t>
            </a:r>
            <a:r>
              <a:rPr lang="el-GR" i="1" dirty="0" smtClean="0">
                <a:cs typeface="Times New Roman"/>
              </a:rPr>
              <a:t>σ</a:t>
            </a:r>
            <a:r>
              <a:rPr lang="en-GB" i="1" baseline="-25000" dirty="0" err="1" smtClean="0">
                <a:cs typeface="Times New Roman"/>
              </a:rPr>
              <a:t>i</a:t>
            </a:r>
            <a:r>
              <a:rPr lang="en-GB" dirty="0" smtClean="0">
                <a:cs typeface="Times New Roman"/>
              </a:rPr>
              <a:t>, which has distribution function </a:t>
            </a:r>
            <a:r>
              <a:rPr lang="en-GB" i="1" dirty="0" err="1" smtClean="0">
                <a:cs typeface="Times New Roman"/>
              </a:rPr>
              <a:t>F</a:t>
            </a:r>
            <a:r>
              <a:rPr lang="en-GB" i="1" baseline="-25000" dirty="0" err="1" smtClean="0">
                <a:cs typeface="Times New Roman"/>
              </a:rPr>
              <a:t>i</a:t>
            </a:r>
            <a:r>
              <a:rPr lang="en-GB" dirty="0" smtClean="0">
                <a:cs typeface="Times New Roman"/>
              </a:rPr>
              <a:t> and density function </a:t>
            </a:r>
            <a:r>
              <a:rPr lang="en-GB" i="1" dirty="0" err="1" smtClean="0">
                <a:cs typeface="Times New Roman"/>
              </a:rPr>
              <a:t>f</a:t>
            </a:r>
            <a:r>
              <a:rPr lang="en-GB" i="1" baseline="-25000" dirty="0" err="1" smtClean="0">
                <a:cs typeface="Times New Roman"/>
              </a:rPr>
              <a:t>i</a:t>
            </a:r>
            <a:r>
              <a:rPr lang="en-GB" dirty="0" smtClean="0">
                <a:cs typeface="Times New Roman"/>
              </a:rPr>
              <a:t>. What policy maximises the expected total reward?</a:t>
            </a:r>
            <a:endParaRPr lang="en-GB"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00FB5BC-C7BE-4A71-A1E1-A4746072A57D}" type="slidenum">
              <a:rPr lang="en-US">
                <a:solidFill>
                  <a:srgbClr val="FFFFFF"/>
                </a:solidFill>
              </a:rPr>
              <a:pPr>
                <a:defRPr/>
              </a:pPr>
              <a:t>70</a:t>
            </a:fld>
            <a:endParaRPr lang="en-US">
              <a:solidFill>
                <a:srgbClr val="FFFFFF"/>
              </a:solidFill>
            </a:endParaRPr>
          </a:p>
        </p:txBody>
      </p:sp>
      <p:sp>
        <p:nvSpPr>
          <p:cNvPr id="601090" name="Rectangle 2"/>
          <p:cNvSpPr>
            <a:spLocks noGrp="1" noChangeArrowheads="1"/>
          </p:cNvSpPr>
          <p:nvPr>
            <p:ph type="title"/>
          </p:nvPr>
        </p:nvSpPr>
        <p:spPr/>
        <p:txBody>
          <a:bodyPr/>
          <a:lstStyle/>
          <a:p>
            <a:pPr eaLnBrk="1" hangingPunct="1">
              <a:defRPr/>
            </a:pPr>
            <a:r>
              <a:rPr lang="en-GB" smtClean="0">
                <a:solidFill>
                  <a:srgbClr val="003366"/>
                </a:solidFill>
                <a:latin typeface="Trajan Pro" pitchFamily="18" charset="0"/>
              </a:rPr>
              <a:t>Profitability Criteria</a:t>
            </a:r>
          </a:p>
        </p:txBody>
      </p:sp>
      <p:sp>
        <p:nvSpPr>
          <p:cNvPr id="601091" name="Rectangle 3"/>
          <p:cNvSpPr>
            <a:spLocks noGrp="1" noChangeArrowheads="1"/>
          </p:cNvSpPr>
          <p:nvPr>
            <p:ph type="body" idx="1"/>
          </p:nvPr>
        </p:nvSpPr>
        <p:spPr/>
        <p:txBody>
          <a:bodyPr/>
          <a:lstStyle/>
          <a:p>
            <a:pPr eaLnBrk="1" hangingPunct="1">
              <a:lnSpc>
                <a:spcPct val="80000"/>
              </a:lnSpc>
            </a:pPr>
            <a:r>
              <a:rPr lang="en-GB" sz="2400" dirty="0" smtClean="0">
                <a:latin typeface="Trajan Pro" pitchFamily="18" charset="0"/>
              </a:rPr>
              <a:t>OPRRA uses two alternative criteria as follows.</a:t>
            </a:r>
            <a:endParaRPr lang="pt-BR" sz="2400" i="1" dirty="0" smtClean="0">
              <a:latin typeface="Trajan Pro" pitchFamily="18" charset="0"/>
            </a:endParaRPr>
          </a:p>
          <a:p>
            <a:pPr eaLnBrk="1" hangingPunct="1">
              <a:lnSpc>
                <a:spcPct val="80000"/>
              </a:lnSpc>
            </a:pPr>
            <a:r>
              <a:rPr lang="pt-BR" sz="2400" i="1" dirty="0" smtClean="0">
                <a:latin typeface="Trajan Pro" pitchFamily="18" charset="0"/>
              </a:rPr>
              <a:t>Profitability Index</a:t>
            </a:r>
            <a:r>
              <a:rPr lang="pt-BR" sz="2400" dirty="0" smtClean="0">
                <a:latin typeface="Trajan Pro" pitchFamily="18" charset="0"/>
              </a:rPr>
              <a:t> (</a:t>
            </a:r>
            <a:r>
              <a:rPr lang="pt-BR" sz="2400" i="1" dirty="0" smtClean="0">
                <a:latin typeface="Trajan Pro" pitchFamily="18" charset="0"/>
              </a:rPr>
              <a:t>PI</a:t>
            </a:r>
            <a:r>
              <a:rPr lang="pt-BR" sz="2400" dirty="0" smtClean="0">
                <a:latin typeface="Trajan Pro" pitchFamily="18" charset="0"/>
              </a:rPr>
              <a:t>) = </a:t>
            </a:r>
            <a:r>
              <a:rPr lang="pt-BR" sz="2400" i="1" dirty="0" smtClean="0">
                <a:latin typeface="Trajan Pro" pitchFamily="18" charset="0"/>
              </a:rPr>
              <a:t>E</a:t>
            </a:r>
            <a:r>
              <a:rPr lang="pt-BR" sz="2400" dirty="0" smtClean="0">
                <a:latin typeface="Trajan Pro" pitchFamily="18" charset="0"/>
              </a:rPr>
              <a:t>(</a:t>
            </a:r>
            <a:r>
              <a:rPr lang="pt-BR" sz="2400" i="1" dirty="0" smtClean="0">
                <a:latin typeface="Trajan Pro" pitchFamily="18" charset="0"/>
              </a:rPr>
              <a:t>R</a:t>
            </a:r>
            <a:r>
              <a:rPr lang="pt-BR" sz="2400" dirty="0" smtClean="0">
                <a:latin typeface="Trajan Pro" pitchFamily="18" charset="0"/>
              </a:rPr>
              <a:t>)/</a:t>
            </a:r>
            <a:r>
              <a:rPr lang="pt-BR" sz="2400" i="1" dirty="0" smtClean="0">
                <a:latin typeface="Trajan Pro" pitchFamily="18" charset="0"/>
              </a:rPr>
              <a:t>E</a:t>
            </a:r>
            <a:r>
              <a:rPr lang="pt-BR" sz="2400" dirty="0" smtClean="0">
                <a:latin typeface="Trajan Pro" pitchFamily="18" charset="0"/>
              </a:rPr>
              <a:t>(</a:t>
            </a:r>
            <a:r>
              <a:rPr lang="pt-BR" sz="2400" i="1" dirty="0" smtClean="0">
                <a:latin typeface="Trajan Pro" pitchFamily="18" charset="0"/>
              </a:rPr>
              <a:t>C</a:t>
            </a:r>
            <a:r>
              <a:rPr lang="pt-BR" sz="2400" dirty="0" smtClean="0">
                <a:latin typeface="Trajan Pro" pitchFamily="18" charset="0"/>
              </a:rPr>
              <a:t>), </a:t>
            </a:r>
          </a:p>
          <a:p>
            <a:pPr eaLnBrk="1" hangingPunct="1">
              <a:lnSpc>
                <a:spcPct val="80000"/>
              </a:lnSpc>
              <a:buFont typeface="Wingdings" pitchFamily="2" charset="2"/>
              <a:buNone/>
            </a:pPr>
            <a:r>
              <a:rPr lang="en-GB" sz="2400" dirty="0" smtClean="0">
                <a:latin typeface="Trajan Pro" pitchFamily="18" charset="0"/>
              </a:rPr>
              <a:t>	where </a:t>
            </a:r>
            <a:r>
              <a:rPr lang="en-GB" sz="2400" i="1" dirty="0" smtClean="0">
                <a:latin typeface="Trajan Pro" pitchFamily="18" charset="0"/>
              </a:rPr>
              <a:t>E</a:t>
            </a:r>
            <a:r>
              <a:rPr lang="en-GB" sz="2400" dirty="0" smtClean="0">
                <a:latin typeface="Trajan Pro" pitchFamily="18" charset="0"/>
              </a:rPr>
              <a:t>(</a:t>
            </a:r>
            <a:r>
              <a:rPr lang="en-GB" sz="2400" i="1" dirty="0" smtClean="0">
                <a:latin typeface="Trajan Pro" pitchFamily="18" charset="0"/>
              </a:rPr>
              <a:t>R</a:t>
            </a:r>
            <a:r>
              <a:rPr lang="en-GB" sz="2400" dirty="0" smtClean="0">
                <a:latin typeface="Trajan Pro" pitchFamily="18" charset="0"/>
              </a:rPr>
              <a:t>) = expected discounted reward (or value), and </a:t>
            </a:r>
            <a:r>
              <a:rPr lang="en-GB" sz="2400" i="1" dirty="0" smtClean="0">
                <a:latin typeface="Trajan Pro" pitchFamily="18" charset="0"/>
              </a:rPr>
              <a:t>E</a:t>
            </a:r>
            <a:r>
              <a:rPr lang="en-GB" sz="2400" dirty="0" smtClean="0">
                <a:latin typeface="Trajan Pro" pitchFamily="18" charset="0"/>
              </a:rPr>
              <a:t>(</a:t>
            </a:r>
            <a:r>
              <a:rPr lang="en-GB" sz="2400" i="1" dirty="0" smtClean="0">
                <a:latin typeface="Trajan Pro" pitchFamily="18" charset="0"/>
              </a:rPr>
              <a:t>C</a:t>
            </a:r>
            <a:r>
              <a:rPr lang="en-GB" sz="2400" dirty="0" smtClean="0">
                <a:latin typeface="Trajan Pro" pitchFamily="18" charset="0"/>
              </a:rPr>
              <a:t>) </a:t>
            </a:r>
            <a:r>
              <a:rPr lang="en-GB" sz="2400" i="1" dirty="0" smtClean="0">
                <a:latin typeface="Trajan Pro" pitchFamily="18" charset="0"/>
              </a:rPr>
              <a:t>= </a:t>
            </a:r>
            <a:r>
              <a:rPr lang="en-GB" sz="2400" dirty="0" smtClean="0">
                <a:latin typeface="Trajan Pro" pitchFamily="18" charset="0"/>
              </a:rPr>
              <a:t>expected discounted cost</a:t>
            </a:r>
            <a:r>
              <a:rPr lang="en-GB" sz="2400" i="1" dirty="0" smtClean="0">
                <a:latin typeface="Trajan Pro" pitchFamily="18" charset="0"/>
              </a:rPr>
              <a:t>.</a:t>
            </a:r>
          </a:p>
          <a:p>
            <a:pPr eaLnBrk="1" hangingPunct="1">
              <a:lnSpc>
                <a:spcPct val="80000"/>
              </a:lnSpc>
            </a:pPr>
            <a:r>
              <a:rPr lang="en-GB" sz="2400" i="1" dirty="0" smtClean="0">
                <a:latin typeface="Trajan Pro" pitchFamily="18" charset="0"/>
              </a:rPr>
              <a:t>E</a:t>
            </a:r>
            <a:r>
              <a:rPr lang="en-GB" sz="2400" dirty="0" smtClean="0">
                <a:latin typeface="Trajan Pro" pitchFamily="18" charset="0"/>
              </a:rPr>
              <a:t>(</a:t>
            </a:r>
            <a:r>
              <a:rPr lang="en-GB" sz="2400" i="1" dirty="0" smtClean="0">
                <a:latin typeface="Trajan Pro" pitchFamily="18" charset="0"/>
              </a:rPr>
              <a:t>R</a:t>
            </a:r>
            <a:r>
              <a:rPr lang="en-GB" sz="2400" dirty="0" smtClean="0">
                <a:latin typeface="Trajan Pro" pitchFamily="18" charset="0"/>
              </a:rPr>
              <a:t> ) is calculated after subtraction of the expected costs of clinical trials and </a:t>
            </a:r>
            <a:r>
              <a:rPr lang="en-GB" sz="2400" i="1" dirty="0" smtClean="0">
                <a:latin typeface="Trajan Pro" pitchFamily="18" charset="0"/>
              </a:rPr>
              <a:t>E</a:t>
            </a:r>
            <a:r>
              <a:rPr lang="en-GB" sz="2400" dirty="0" smtClean="0">
                <a:latin typeface="Trajan Pro" pitchFamily="18" charset="0"/>
              </a:rPr>
              <a:t>(</a:t>
            </a:r>
            <a:r>
              <a:rPr lang="en-GB" sz="2400" i="1" dirty="0" smtClean="0">
                <a:latin typeface="Trajan Pro" pitchFamily="18" charset="0"/>
              </a:rPr>
              <a:t>C</a:t>
            </a:r>
            <a:r>
              <a:rPr lang="en-GB" sz="2400" dirty="0" smtClean="0">
                <a:latin typeface="Trajan Pro" pitchFamily="18" charset="0"/>
              </a:rPr>
              <a:t>) is expressed in terms of senior scientist years in discovery. This means that </a:t>
            </a:r>
            <a:r>
              <a:rPr lang="pt-BR" sz="2400" i="1" dirty="0" smtClean="0">
                <a:latin typeface="Trajan Pro" pitchFamily="18" charset="0"/>
              </a:rPr>
              <a:t>PI</a:t>
            </a:r>
            <a:r>
              <a:rPr lang="en-GB" sz="2400" dirty="0" smtClean="0">
                <a:latin typeface="Trajan Pro" pitchFamily="18" charset="0"/>
              </a:rPr>
              <a:t>  is the expected value generated per senior scientist year in discovery. </a:t>
            </a:r>
          </a:p>
          <a:p>
            <a:pPr eaLnBrk="1" hangingPunct="1">
              <a:lnSpc>
                <a:spcPct val="80000"/>
              </a:lnSpc>
            </a:pPr>
            <a:r>
              <a:rPr lang="en-GB" sz="2400" i="1" dirty="0" smtClean="0">
                <a:latin typeface="Trajan Pro" pitchFamily="18" charset="0"/>
              </a:rPr>
              <a:t>Internal Rate of Return (IRR)</a:t>
            </a:r>
            <a:r>
              <a:rPr lang="en-GB" sz="2400" dirty="0" smtClean="0">
                <a:latin typeface="Trajan Pro" pitchFamily="18" charset="0"/>
              </a:rPr>
              <a:t>. This is the value of the exponential discount rate </a:t>
            </a:r>
            <a:r>
              <a:rPr lang="el-GR" sz="2400" dirty="0" smtClean="0">
                <a:latin typeface="Trajan Pro" pitchFamily="18" charset="0"/>
              </a:rPr>
              <a:t>γ</a:t>
            </a:r>
            <a:r>
              <a:rPr lang="en-GB" sz="2400" dirty="0" smtClean="0">
                <a:latin typeface="Trajan Pro" pitchFamily="18" charset="0"/>
              </a:rPr>
              <a:t> for which the expected net present value </a:t>
            </a:r>
            <a:r>
              <a:rPr lang="en-GB" sz="2400" i="1" dirty="0" smtClean="0">
                <a:latin typeface="Trajan Pro" pitchFamily="18" charset="0"/>
              </a:rPr>
              <a:t>E</a:t>
            </a:r>
            <a:r>
              <a:rPr lang="en-GB" sz="2400" dirty="0" smtClean="0">
                <a:latin typeface="Trajan Pro" pitchFamily="18" charset="0"/>
              </a:rPr>
              <a:t>(</a:t>
            </a:r>
            <a:r>
              <a:rPr lang="en-GB" sz="2400" i="1" dirty="0" smtClean="0">
                <a:latin typeface="Trajan Pro" pitchFamily="18" charset="0"/>
              </a:rPr>
              <a:t>R</a:t>
            </a:r>
            <a:r>
              <a:rPr lang="en-GB" sz="2400" dirty="0" smtClean="0">
                <a:latin typeface="Trajan Pro" pitchFamily="18" charset="0"/>
              </a:rPr>
              <a:t>) - </a:t>
            </a:r>
            <a:r>
              <a:rPr lang="en-GB" sz="2400" i="1" dirty="0" smtClean="0">
                <a:latin typeface="Trajan Pro" pitchFamily="18" charset="0"/>
              </a:rPr>
              <a:t>E</a:t>
            </a:r>
            <a:r>
              <a:rPr lang="en-GB" sz="2400" dirty="0" smtClean="0">
                <a:latin typeface="Trajan Pro" pitchFamily="18" charset="0"/>
              </a:rPr>
              <a:t>(</a:t>
            </a:r>
            <a:r>
              <a:rPr lang="en-GB" sz="2400" i="1" dirty="0" smtClean="0">
                <a:latin typeface="Trajan Pro" pitchFamily="18" charset="0"/>
              </a:rPr>
              <a:t>C)</a:t>
            </a:r>
            <a:r>
              <a:rPr lang="en-GB" sz="2400" dirty="0" smtClean="0">
                <a:latin typeface="Trajan Pro" pitchFamily="18" charset="0"/>
              </a:rPr>
              <a:t> is equal to zero. </a:t>
            </a:r>
          </a:p>
          <a:p>
            <a:pPr eaLnBrk="1" hangingPunct="1">
              <a:lnSpc>
                <a:spcPct val="80000"/>
              </a:lnSpc>
            </a:pPr>
            <a:endParaRPr lang="en-GB" sz="2400" dirty="0" smtClean="0">
              <a:latin typeface="Trajan Pro" pitchFamily="18"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base">
              <a:spcBef>
                <a:spcPct val="0"/>
              </a:spcBef>
              <a:spcAft>
                <a:spcPct val="0"/>
              </a:spcAft>
              <a:defRPr/>
            </a:pPr>
            <a:fld id="{F97FC331-E55D-4E2B-8BCD-26E23BBBCE6C}" type="slidenum">
              <a:rPr lang="en-US" sz="1200">
                <a:solidFill>
                  <a:srgbClr val="FFFFFF"/>
                </a:solidFill>
                <a:effectLst>
                  <a:outerShdw blurRad="38100" dist="38100" dir="2700000" algn="tl">
                    <a:srgbClr val="000000"/>
                  </a:outerShdw>
                </a:effectLst>
              </a:rPr>
              <a:pPr algn="r" fontAlgn="base">
                <a:spcBef>
                  <a:spcPct val="0"/>
                </a:spcBef>
                <a:spcAft>
                  <a:spcPct val="0"/>
                </a:spcAft>
                <a:defRPr/>
              </a:pPr>
              <a:t>71</a:t>
            </a:fld>
            <a:endParaRPr lang="en-US" sz="1200">
              <a:solidFill>
                <a:srgbClr val="FFFFFF"/>
              </a:solidFill>
              <a:effectLst>
                <a:outerShdw blurRad="38100" dist="38100" dir="2700000" algn="tl">
                  <a:srgbClr val="000000"/>
                </a:outerShdw>
              </a:effectLst>
            </a:endParaRPr>
          </a:p>
        </p:txBody>
      </p:sp>
      <p:sp>
        <p:nvSpPr>
          <p:cNvPr id="857090" name="Rectangle 2"/>
          <p:cNvSpPr>
            <a:spLocks noGrp="1" noChangeArrowheads="1"/>
          </p:cNvSpPr>
          <p:nvPr>
            <p:ph type="title" idx="4294967295"/>
          </p:nvPr>
        </p:nvSpPr>
        <p:spPr/>
        <p:txBody>
          <a:bodyPr/>
          <a:lstStyle/>
          <a:p>
            <a:pPr eaLnBrk="1" hangingPunct="1"/>
            <a:r>
              <a:rPr lang="en-GB" sz="4800" b="1" smtClean="0">
                <a:solidFill>
                  <a:srgbClr val="003366"/>
                </a:solidFill>
                <a:latin typeface="Trajan Pro" pitchFamily="18" charset="0"/>
              </a:rPr>
              <a:t>Why Might a Crash Allocation be a Good Idea?</a:t>
            </a:r>
          </a:p>
        </p:txBody>
      </p:sp>
      <p:sp>
        <p:nvSpPr>
          <p:cNvPr id="857091" name="Rectangle 3"/>
          <p:cNvSpPr>
            <a:spLocks noGrp="1" noChangeArrowheads="1"/>
          </p:cNvSpPr>
          <p:nvPr>
            <p:ph type="body" idx="4294967295"/>
          </p:nvPr>
        </p:nvSpPr>
        <p:spPr>
          <a:xfrm>
            <a:off x="468313" y="1844675"/>
            <a:ext cx="8351837" cy="4533900"/>
          </a:xfrm>
        </p:spPr>
        <p:txBody>
          <a:bodyPr/>
          <a:lstStyle/>
          <a:p>
            <a:pPr>
              <a:lnSpc>
                <a:spcPct val="80000"/>
              </a:lnSpc>
              <a:buFont typeface="Wingdings" pitchFamily="2" charset="2"/>
              <a:buNone/>
            </a:pPr>
            <a:r>
              <a:rPr lang="en-GB" sz="2800" smtClean="0">
                <a:latin typeface="Trajan Pro" pitchFamily="18" charset="0"/>
              </a:rPr>
              <a:t>Because</a:t>
            </a:r>
          </a:p>
          <a:p>
            <a:pPr>
              <a:lnSpc>
                <a:spcPct val="80000"/>
              </a:lnSpc>
              <a:buFont typeface="Wingdings" pitchFamily="2" charset="2"/>
              <a:buNone/>
            </a:pPr>
            <a:endParaRPr lang="en-GB" sz="2800" smtClean="0">
              <a:latin typeface="Trajan Pro" pitchFamily="18" charset="0"/>
            </a:endParaRPr>
          </a:p>
          <a:p>
            <a:pPr>
              <a:lnSpc>
                <a:spcPct val="80000"/>
              </a:lnSpc>
              <a:buFont typeface="Wingdings" pitchFamily="2" charset="2"/>
              <a:buChar char="§"/>
            </a:pPr>
            <a:r>
              <a:rPr lang="en-GB" sz="2800" smtClean="0">
                <a:latin typeface="Trajan Pro" pitchFamily="18" charset="0"/>
              </a:rPr>
              <a:t>Rewards occur later than most costs.</a:t>
            </a:r>
          </a:p>
          <a:p>
            <a:pPr>
              <a:lnSpc>
                <a:spcPct val="80000"/>
              </a:lnSpc>
              <a:buFont typeface="Wingdings" pitchFamily="2" charset="2"/>
              <a:buChar char="§"/>
            </a:pPr>
            <a:r>
              <a:rPr lang="en-GB" sz="2800" smtClean="0">
                <a:latin typeface="Trajan Pro" pitchFamily="18" charset="0"/>
              </a:rPr>
              <a:t>The discount rate for R includes obsolescence.</a:t>
            </a:r>
          </a:p>
          <a:p>
            <a:pPr>
              <a:lnSpc>
                <a:spcPct val="80000"/>
              </a:lnSpc>
              <a:buFont typeface="Wingdings" pitchFamily="2" charset="2"/>
              <a:buChar char="§"/>
            </a:pPr>
            <a:r>
              <a:rPr lang="en-GB" sz="2800" smtClean="0">
                <a:latin typeface="Trajan Pro" pitchFamily="18" charset="0"/>
              </a:rPr>
              <a:t>So for two reasons R is discounted more than C; and</a:t>
            </a:r>
          </a:p>
          <a:p>
            <a:pPr>
              <a:lnSpc>
                <a:spcPct val="80000"/>
              </a:lnSpc>
              <a:buFont typeface="Wingdings" pitchFamily="2" charset="2"/>
              <a:buChar char="§"/>
            </a:pPr>
            <a:r>
              <a:rPr lang="en-GB" sz="2800" smtClean="0">
                <a:latin typeface="Trajan Pro" pitchFamily="18" charset="0"/>
              </a:rPr>
              <a:t>this discounting differential is minimised if the time taken to complete the project is minimised.</a:t>
            </a:r>
          </a:p>
          <a:p>
            <a:pPr>
              <a:lnSpc>
                <a:spcPct val="80000"/>
              </a:lnSpc>
              <a:buFont typeface="Wingdings" pitchFamily="2" charset="2"/>
              <a:buNone/>
            </a:pPr>
            <a:endParaRPr lang="en-GB" sz="2800" smtClean="0">
              <a:latin typeface="Trajan Pro" pitchFamily="18" charset="0"/>
            </a:endParaRPr>
          </a:p>
          <a:p>
            <a:pPr>
              <a:lnSpc>
                <a:spcPct val="80000"/>
              </a:lnSpc>
              <a:buFont typeface="Wingdings" pitchFamily="2" charset="2"/>
              <a:buChar char="§"/>
            </a:pPr>
            <a:endParaRPr lang="en-GB" sz="2800" smtClean="0">
              <a:latin typeface="Trajan Pro" pitchFamily="18" charset="0"/>
            </a:endParaRPr>
          </a:p>
          <a:p>
            <a:pPr>
              <a:lnSpc>
                <a:spcPct val="80000"/>
              </a:lnSpc>
              <a:buFont typeface="Wingdings" pitchFamily="2" charset="2"/>
              <a:buChar char="§"/>
            </a:pPr>
            <a:endParaRPr lang="en-GB" sz="2800" smtClean="0">
              <a:latin typeface="Trajan Pro" pitchFamily="18"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base">
              <a:spcBef>
                <a:spcPct val="0"/>
              </a:spcBef>
              <a:spcAft>
                <a:spcPct val="0"/>
              </a:spcAft>
              <a:defRPr/>
            </a:pPr>
            <a:fld id="{A8550AEB-67FF-4D64-B89D-5F976C4EA773}" type="slidenum">
              <a:rPr lang="en-US" sz="1200">
                <a:solidFill>
                  <a:srgbClr val="FFFFFF"/>
                </a:solidFill>
                <a:effectLst>
                  <a:outerShdw blurRad="38100" dist="38100" dir="2700000" algn="tl">
                    <a:srgbClr val="000000"/>
                  </a:outerShdw>
                </a:effectLst>
              </a:rPr>
              <a:pPr algn="r" fontAlgn="base">
                <a:spcBef>
                  <a:spcPct val="0"/>
                </a:spcBef>
                <a:spcAft>
                  <a:spcPct val="0"/>
                </a:spcAft>
                <a:defRPr/>
              </a:pPr>
              <a:t>72</a:t>
            </a:fld>
            <a:endParaRPr lang="en-US" sz="1200">
              <a:solidFill>
                <a:srgbClr val="FFFFFF"/>
              </a:solidFill>
              <a:effectLst>
                <a:outerShdw blurRad="38100" dist="38100" dir="2700000" algn="tl">
                  <a:srgbClr val="000000"/>
                </a:outerShdw>
              </a:effectLst>
            </a:endParaRPr>
          </a:p>
        </p:txBody>
      </p:sp>
      <p:sp>
        <p:nvSpPr>
          <p:cNvPr id="857090" name="Rectangle 2"/>
          <p:cNvSpPr>
            <a:spLocks noGrp="1" noChangeArrowheads="1"/>
          </p:cNvSpPr>
          <p:nvPr>
            <p:ph type="title" idx="4294967295"/>
          </p:nvPr>
        </p:nvSpPr>
        <p:spPr/>
        <p:txBody>
          <a:bodyPr/>
          <a:lstStyle/>
          <a:p>
            <a:pPr eaLnBrk="1" hangingPunct="1"/>
            <a:r>
              <a:rPr lang="en-GB" sz="4800" b="1" smtClean="0">
                <a:solidFill>
                  <a:srgbClr val="003366"/>
                </a:solidFill>
                <a:latin typeface="Trajan Pro" pitchFamily="18" charset="0"/>
              </a:rPr>
              <a:t>An Unrealistic Example</a:t>
            </a:r>
          </a:p>
        </p:txBody>
      </p:sp>
      <p:sp>
        <p:nvSpPr>
          <p:cNvPr id="857091" name="Rectangle 3"/>
          <p:cNvSpPr>
            <a:spLocks noGrp="1" noChangeArrowheads="1"/>
          </p:cNvSpPr>
          <p:nvPr>
            <p:ph type="body" idx="4294967295"/>
          </p:nvPr>
        </p:nvSpPr>
        <p:spPr>
          <a:xfrm>
            <a:off x="468313" y="1844675"/>
            <a:ext cx="8351837" cy="4533900"/>
          </a:xfrm>
        </p:spPr>
        <p:txBody>
          <a:bodyPr/>
          <a:lstStyle/>
          <a:p>
            <a:pPr>
              <a:lnSpc>
                <a:spcPct val="80000"/>
              </a:lnSpc>
              <a:buFont typeface="Wingdings" pitchFamily="2" charset="2"/>
              <a:buNone/>
            </a:pPr>
            <a:endParaRPr lang="en-GB" sz="2800" dirty="0" smtClean="0">
              <a:latin typeface="Trajan Pro" pitchFamily="18" charset="0"/>
            </a:endParaRPr>
          </a:p>
          <a:p>
            <a:pPr>
              <a:lnSpc>
                <a:spcPct val="80000"/>
              </a:lnSpc>
              <a:buFont typeface="Wingdings" pitchFamily="2" charset="2"/>
              <a:buNone/>
            </a:pPr>
            <a:endParaRPr lang="en-GB" sz="2800" dirty="0" smtClean="0">
              <a:latin typeface="Trajan Pro" pitchFamily="18" charset="0"/>
            </a:endParaRPr>
          </a:p>
          <a:p>
            <a:pPr>
              <a:lnSpc>
                <a:spcPct val="80000"/>
              </a:lnSpc>
              <a:buFont typeface="Wingdings" pitchFamily="2" charset="2"/>
              <a:buNone/>
            </a:pPr>
            <a:r>
              <a:rPr lang="en-GB" sz="2600" dirty="0" smtClean="0">
                <a:latin typeface="Trajan Pro" pitchFamily="18" charset="0"/>
              </a:rPr>
              <a:t>In this example: -</a:t>
            </a:r>
          </a:p>
          <a:p>
            <a:pPr>
              <a:lnSpc>
                <a:spcPct val="80000"/>
              </a:lnSpc>
              <a:buFont typeface="Wingdings" pitchFamily="2" charset="2"/>
              <a:buNone/>
            </a:pPr>
            <a:endParaRPr lang="en-GB" sz="2600" dirty="0" smtClean="0">
              <a:latin typeface="Trajan Pro" pitchFamily="18" charset="0"/>
            </a:endParaRPr>
          </a:p>
          <a:p>
            <a:pPr>
              <a:lnSpc>
                <a:spcPct val="80000"/>
              </a:lnSpc>
              <a:buFont typeface="Wingdings" pitchFamily="2" charset="2"/>
              <a:buChar char="§"/>
            </a:pPr>
            <a:r>
              <a:rPr lang="en-GB" sz="2600" dirty="0" smtClean="0">
                <a:latin typeface="Trajan Pro" pitchFamily="18" charset="0"/>
              </a:rPr>
              <a:t>There is just one stage.</a:t>
            </a:r>
          </a:p>
          <a:p>
            <a:pPr>
              <a:lnSpc>
                <a:spcPct val="80000"/>
              </a:lnSpc>
              <a:buFont typeface="Wingdings" pitchFamily="2" charset="2"/>
              <a:buNone/>
            </a:pPr>
            <a:endParaRPr lang="en-GB" sz="2600" dirty="0" smtClean="0">
              <a:latin typeface="Trajan Pro" pitchFamily="18" charset="0"/>
            </a:endParaRPr>
          </a:p>
          <a:p>
            <a:pPr>
              <a:lnSpc>
                <a:spcPct val="80000"/>
              </a:lnSpc>
              <a:buFont typeface="Wingdings" pitchFamily="2" charset="2"/>
              <a:buChar char="§"/>
            </a:pPr>
            <a:r>
              <a:rPr lang="en-GB" sz="2600" dirty="0" smtClean="0">
                <a:latin typeface="Trajan Pro" pitchFamily="18" charset="0"/>
              </a:rPr>
              <a:t>Crashing has no effect on efficiency.</a:t>
            </a:r>
          </a:p>
          <a:p>
            <a:pPr>
              <a:lnSpc>
                <a:spcPct val="80000"/>
              </a:lnSpc>
              <a:buFont typeface="Wingdings" pitchFamily="2" charset="2"/>
              <a:buNone/>
            </a:pPr>
            <a:endParaRPr lang="en-GB" sz="2600" dirty="0" smtClean="0">
              <a:latin typeface="Trajan Pro" pitchFamily="18" charset="0"/>
            </a:endParaRPr>
          </a:p>
          <a:p>
            <a:pPr>
              <a:lnSpc>
                <a:spcPct val="80000"/>
              </a:lnSpc>
              <a:buFont typeface="Wingdings" pitchFamily="2" charset="2"/>
              <a:buChar char="§"/>
            </a:pPr>
            <a:r>
              <a:rPr lang="en-GB" sz="2600" dirty="0" smtClean="0">
                <a:latin typeface="Trajan Pro" pitchFamily="18" charset="0"/>
              </a:rPr>
              <a:t>R and C are both discounted at the same rate </a:t>
            </a:r>
            <a:r>
              <a:rPr lang="el-GR" sz="2600" dirty="0" smtClean="0">
                <a:latin typeface="Trajan Pro" pitchFamily="18" charset="0"/>
              </a:rPr>
              <a:t>γ</a:t>
            </a:r>
            <a:r>
              <a:rPr lang="en-GB" sz="2600" dirty="0" smtClean="0">
                <a:latin typeface="Trajan Pro" pitchFamily="18" charset="0"/>
              </a:rPr>
              <a:t>.</a:t>
            </a:r>
            <a:endParaRPr lang="el-GR" sz="2600" dirty="0" smtClean="0">
              <a:latin typeface="Trajan Pro" pitchFamily="18" charset="0"/>
            </a:endParaRPr>
          </a:p>
          <a:p>
            <a:pPr>
              <a:lnSpc>
                <a:spcPct val="80000"/>
              </a:lnSpc>
              <a:buFont typeface="Wingdings" pitchFamily="2" charset="2"/>
              <a:buChar char="§"/>
            </a:pPr>
            <a:endParaRPr lang="en-GB" sz="2800" dirty="0" smtClean="0">
              <a:latin typeface="Trajan Pro"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5892" name="Picture 4"/>
          <p:cNvPicPr>
            <a:picLocks noChangeAspect="1" noChangeArrowheads="1"/>
          </p:cNvPicPr>
          <p:nvPr/>
        </p:nvPicPr>
        <p:blipFill>
          <a:blip r:embed="rId2" cstate="print"/>
          <a:srcRect l="5704" t="16468" r="2013" b="8340"/>
          <a:stretch>
            <a:fillRect/>
          </a:stretch>
        </p:blipFill>
        <p:spPr bwMode="auto">
          <a:xfrm>
            <a:off x="-108520" y="0"/>
            <a:ext cx="936104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fontAlgn="base">
              <a:spcBef>
                <a:spcPct val="0"/>
              </a:spcBef>
              <a:spcAft>
                <a:spcPct val="0"/>
              </a:spcAft>
              <a:defRPr/>
            </a:pPr>
            <a:fld id="{FD6C264D-7B27-4CCD-AE7B-170F15DAB830}" type="slidenum">
              <a:rPr lang="en-US" sz="1200">
                <a:solidFill>
                  <a:srgbClr val="FFFFFF"/>
                </a:solidFill>
                <a:effectLst>
                  <a:outerShdw blurRad="38100" dist="38100" dir="2700000" algn="tl">
                    <a:srgbClr val="000000"/>
                  </a:outerShdw>
                </a:effectLst>
              </a:rPr>
              <a:pPr algn="r" fontAlgn="base">
                <a:spcBef>
                  <a:spcPct val="0"/>
                </a:spcBef>
                <a:spcAft>
                  <a:spcPct val="0"/>
                </a:spcAft>
                <a:defRPr/>
              </a:pPr>
              <a:t>74</a:t>
            </a:fld>
            <a:endParaRPr lang="en-US" sz="1200">
              <a:solidFill>
                <a:srgbClr val="FFFFFF"/>
              </a:solidFill>
              <a:effectLst>
                <a:outerShdw blurRad="38100" dist="38100" dir="2700000" algn="tl">
                  <a:srgbClr val="000000"/>
                </a:outerShdw>
              </a:effectLst>
            </a:endParaRPr>
          </a:p>
        </p:txBody>
      </p:sp>
      <p:sp>
        <p:nvSpPr>
          <p:cNvPr id="11266" name="Rectangle 2"/>
          <p:cNvSpPr>
            <a:spLocks noGrp="1" noChangeArrowheads="1"/>
          </p:cNvSpPr>
          <p:nvPr>
            <p:ph type="title" idx="4294967295"/>
          </p:nvPr>
        </p:nvSpPr>
        <p:spPr/>
        <p:txBody>
          <a:bodyPr/>
          <a:lstStyle/>
          <a:p>
            <a:pPr eaLnBrk="1" hangingPunct="1"/>
            <a:r>
              <a:rPr lang="en-GB" b="1" smtClean="0">
                <a:solidFill>
                  <a:srgbClr val="003366"/>
                </a:solidFill>
                <a:latin typeface="Trajan Pro" pitchFamily="18" charset="0"/>
              </a:rPr>
              <a:t>Conclusions</a:t>
            </a:r>
          </a:p>
        </p:txBody>
      </p:sp>
      <p:sp>
        <p:nvSpPr>
          <p:cNvPr id="11267" name="Rectangle 3"/>
          <p:cNvSpPr>
            <a:spLocks noGrp="1" noChangeArrowheads="1"/>
          </p:cNvSpPr>
          <p:nvPr>
            <p:ph type="body" idx="4294967295"/>
          </p:nvPr>
        </p:nvSpPr>
        <p:spPr/>
        <p:txBody>
          <a:bodyPr/>
          <a:lstStyle/>
          <a:p>
            <a:pPr eaLnBrk="1" hangingPunct="1"/>
            <a:r>
              <a:rPr lang="en-GB" altLang="zh-TW" sz="3600" smtClean="0">
                <a:latin typeface="Trajan Pro" pitchFamily="18" charset="0"/>
                <a:ea typeface="PMingLiU" charset="-120"/>
              </a:rPr>
              <a:t> For Research Managers:  A crash allocation might increase the profitability of potentially profitable projects.</a:t>
            </a:r>
          </a:p>
          <a:p>
            <a:pPr eaLnBrk="1" hangingPunct="1"/>
            <a:r>
              <a:rPr lang="en-GB" altLang="zh-TW" sz="3600" smtClean="0">
                <a:latin typeface="Trajan Pro" pitchFamily="18" charset="0"/>
                <a:ea typeface="PMingLiU" charset="-120"/>
              </a:rPr>
              <a:t>For Analysts: Forwards Induction is a useful tool for resource allocation.  </a:t>
            </a:r>
          </a:p>
          <a:p>
            <a:pPr eaLnBrk="1" hangingPunct="1">
              <a:buFont typeface="Wingdings" pitchFamily="2" charset="2"/>
              <a:buNone/>
            </a:pPr>
            <a:endParaRPr lang="en-GB" altLang="zh-TW" sz="3600" smtClean="0">
              <a:latin typeface="Trajan Pro" pitchFamily="18" charset="0"/>
              <a:ea typeface="PMingLiU" charset="-120"/>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Capital Project Valuation </a:t>
            </a:r>
            <a:br>
              <a:rPr lang="en-GB" dirty="0" smtClean="0"/>
            </a:br>
            <a:r>
              <a:rPr lang="en-GB" dirty="0" smtClean="0"/>
              <a:t>taking account of Risk</a:t>
            </a:r>
            <a:endParaRPr lang="en-GB" dirty="0"/>
          </a:p>
        </p:txBody>
      </p:sp>
      <p:sp>
        <p:nvSpPr>
          <p:cNvPr id="3" name="Content Placeholder 2"/>
          <p:cNvSpPr>
            <a:spLocks noGrp="1"/>
          </p:cNvSpPr>
          <p:nvPr>
            <p:ph idx="1"/>
          </p:nvPr>
        </p:nvSpPr>
        <p:spPr/>
        <p:txBody>
          <a:bodyPr/>
          <a:lstStyle/>
          <a:p>
            <a:pPr>
              <a:buNone/>
            </a:pPr>
            <a:r>
              <a:rPr lang="en-GB" dirty="0" smtClean="0"/>
              <a:t>   </a:t>
            </a:r>
          </a:p>
          <a:p>
            <a:pPr>
              <a:buNone/>
            </a:pPr>
            <a:r>
              <a:rPr lang="en-GB" dirty="0" smtClean="0"/>
              <a:t>    First   Candidate</a:t>
            </a:r>
          </a:p>
          <a:p>
            <a:pPr algn="just">
              <a:buNone/>
            </a:pPr>
            <a:r>
              <a:rPr lang="en-GB" dirty="0" smtClean="0"/>
              <a:t>    Expectation and Variance of Net Present Value, discounting at the relevant Weighted Average Cost of Capital.</a:t>
            </a:r>
          </a:p>
          <a:p>
            <a:pPr algn="just">
              <a:buNone/>
            </a:pPr>
            <a:r>
              <a:rPr lang="en-GB" dirty="0" smtClean="0"/>
              <a:t>   </a:t>
            </a:r>
            <a:r>
              <a:rPr lang="en-GB" dirty="0" err="1" smtClean="0"/>
              <a:t>Var</a:t>
            </a:r>
            <a:r>
              <a:rPr lang="en-GB" dirty="0" smtClean="0"/>
              <a:t>(NPV) and WACC are both measures of risk. However neither addresses the key issue of the possibility of a very bad outcome. </a:t>
            </a:r>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Candidates for doing this</a:t>
            </a:r>
            <a:endParaRPr lang="en-GB" dirty="0"/>
          </a:p>
        </p:txBody>
      </p:sp>
      <p:sp>
        <p:nvSpPr>
          <p:cNvPr id="3" name="Content Placeholder 2"/>
          <p:cNvSpPr>
            <a:spLocks noGrp="1"/>
          </p:cNvSpPr>
          <p:nvPr>
            <p:ph idx="1"/>
          </p:nvPr>
        </p:nvSpPr>
        <p:spPr/>
        <p:txBody>
          <a:bodyPr>
            <a:normAutofit fontScale="85000" lnSpcReduction="10000"/>
          </a:bodyPr>
          <a:lstStyle/>
          <a:p>
            <a:pPr algn="just"/>
            <a:r>
              <a:rPr lang="en-GB" dirty="0" smtClean="0"/>
              <a:t>Utilities</a:t>
            </a:r>
          </a:p>
          <a:p>
            <a:pPr algn="just">
              <a:buNone/>
            </a:pPr>
            <a:r>
              <a:rPr lang="en-GB" dirty="0" smtClean="0"/>
              <a:t>	These in principle take account of the decision-maker’s attitude to risk, but have no in-built rules for dealing with different cash flows.</a:t>
            </a:r>
          </a:p>
          <a:p>
            <a:pPr algn="just"/>
            <a:r>
              <a:rPr lang="en-GB" dirty="0" smtClean="0"/>
              <a:t>Value at Risk</a:t>
            </a:r>
          </a:p>
          <a:p>
            <a:pPr algn="just">
              <a:buNone/>
            </a:pPr>
            <a:r>
              <a:rPr lang="en-US" dirty="0" smtClean="0"/>
              <a:t>	The Value-at-Risk (</a:t>
            </a:r>
            <a:r>
              <a:rPr lang="en-US" dirty="0" err="1" smtClean="0"/>
              <a:t>VaR</a:t>
            </a:r>
            <a:r>
              <a:rPr lang="en-US" dirty="0" smtClean="0"/>
              <a:t>) is defined as a sum of money such that the probability of losing more than that amount takes some specified value. It thus does focus on bad outcomes, as required. However it focuses on a particular point in time, such as the endpoint of a project.</a:t>
            </a:r>
            <a:endParaRPr lang="en-GB" dirty="0" smtClean="0"/>
          </a:p>
          <a:p>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dirty="0" smtClean="0"/>
              <a:t>Two ways of improving on </a:t>
            </a:r>
            <a:r>
              <a:rPr lang="en-US" dirty="0" err="1" smtClean="0"/>
              <a:t>VaR</a:t>
            </a:r>
            <a:r>
              <a:rPr lang="en-US" dirty="0" smtClean="0"/>
              <a:t> </a:t>
            </a:r>
            <a:br>
              <a:rPr lang="en-US" dirty="0" smtClean="0"/>
            </a:br>
            <a:endParaRPr lang="en-GB" dirty="0"/>
          </a:p>
        </p:txBody>
      </p:sp>
      <p:sp>
        <p:nvSpPr>
          <p:cNvPr id="3" name="Content Placeholder 2"/>
          <p:cNvSpPr>
            <a:spLocks noGrp="1"/>
          </p:cNvSpPr>
          <p:nvPr>
            <p:ph idx="1"/>
          </p:nvPr>
        </p:nvSpPr>
        <p:spPr/>
        <p:txBody>
          <a:bodyPr>
            <a:normAutofit fontScale="92500" lnSpcReduction="20000"/>
          </a:bodyPr>
          <a:lstStyle/>
          <a:p>
            <a:pPr lvl="0" algn="just"/>
            <a:r>
              <a:rPr lang="en-GB" dirty="0" smtClean="0"/>
              <a:t>Consider the maximum indebtedness reached by the aggregate cash flow, rather than simply the NPV at the end of the project.  Call this maximum the </a:t>
            </a:r>
            <a:r>
              <a:rPr lang="en-GB" i="1" dirty="0" smtClean="0"/>
              <a:t>cash flow exposure,</a:t>
            </a:r>
            <a:r>
              <a:rPr lang="en-GB" dirty="0" smtClean="0"/>
              <a:t> </a:t>
            </a:r>
            <a:r>
              <a:rPr lang="en-GB" i="1" dirty="0" smtClean="0"/>
              <a:t>CFE</a:t>
            </a:r>
            <a:r>
              <a:rPr lang="en-GB" dirty="0" smtClean="0"/>
              <a:t>.  </a:t>
            </a:r>
          </a:p>
          <a:p>
            <a:pPr lvl="0" algn="just"/>
            <a:r>
              <a:rPr lang="en-GB" dirty="0" smtClean="0"/>
              <a:t>As above, but now add to the aggregate cash flow at each stage the expected value of future cash flows, and consider the maximum indebtedness on this basis, taking into account future prospects.  Call this maximum the </a:t>
            </a:r>
            <a:r>
              <a:rPr lang="en-GB" i="1" dirty="0" smtClean="0"/>
              <a:t>prospective</a:t>
            </a:r>
            <a:r>
              <a:rPr lang="en-GB" dirty="0" smtClean="0"/>
              <a:t> </a:t>
            </a:r>
            <a:r>
              <a:rPr lang="en-GB" i="1" dirty="0" smtClean="0"/>
              <a:t>cash flow exposure,</a:t>
            </a:r>
            <a:r>
              <a:rPr lang="en-GB" dirty="0" smtClean="0"/>
              <a:t> </a:t>
            </a:r>
            <a:r>
              <a:rPr lang="en-GB" i="1" dirty="0" smtClean="0"/>
              <a:t>PCFE</a:t>
            </a:r>
            <a:r>
              <a:rPr lang="en-GB" dirty="0" smtClean="0"/>
              <a:t>.  </a:t>
            </a:r>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 of CFE and PCFE</a:t>
            </a:r>
            <a:endParaRPr lang="en-GB" dirty="0"/>
          </a:p>
        </p:txBody>
      </p:sp>
      <p:sp>
        <p:nvSpPr>
          <p:cNvPr id="3" name="Content Placeholder 2"/>
          <p:cNvSpPr>
            <a:spLocks noGrp="1"/>
          </p:cNvSpPr>
          <p:nvPr>
            <p:ph idx="1"/>
          </p:nvPr>
        </p:nvSpPr>
        <p:spPr>
          <a:xfrm>
            <a:off x="152400" y="1600200"/>
            <a:ext cx="8763000" cy="4525963"/>
          </a:xfrm>
        </p:spPr>
        <p:txBody>
          <a:bodyPr>
            <a:normAutofit lnSpcReduction="10000"/>
          </a:bodyPr>
          <a:lstStyle/>
          <a:p>
            <a:pPr>
              <a:buNone/>
            </a:pPr>
            <a:r>
              <a:rPr lang="en-GB" i="1" dirty="0" smtClean="0"/>
              <a:t>   </a:t>
            </a:r>
          </a:p>
          <a:p>
            <a:pPr>
              <a:buNone/>
            </a:pPr>
            <a:r>
              <a:rPr lang="en-GB" i="1" dirty="0" smtClean="0"/>
              <a:t>    </a:t>
            </a:r>
            <a:r>
              <a:rPr lang="en-GB" b="1" dirty="0" smtClean="0"/>
              <a:t>Theorem 1.</a:t>
            </a:r>
            <a:r>
              <a:rPr lang="en-GB" i="1" dirty="0" smtClean="0"/>
              <a:t>                                                                                                                                   </a:t>
            </a:r>
            <a:r>
              <a:rPr lang="en-GB" sz="2500" i="1" dirty="0" smtClean="0"/>
              <a:t>With discount rate γ = 0,                                                                    (</a:t>
            </a:r>
            <a:r>
              <a:rPr lang="en-GB" sz="2500" i="1" dirty="0" err="1" smtClean="0"/>
              <a:t>i</a:t>
            </a:r>
            <a:r>
              <a:rPr lang="en-GB" sz="2500" i="1" dirty="0" smtClean="0"/>
              <a:t>) CFE ≥ - NPV, (ii) PCFE ≥ -NPV.</a:t>
            </a:r>
            <a:endParaRPr lang="en-GB" sz="2500" dirty="0" smtClean="0"/>
          </a:p>
          <a:p>
            <a:pPr>
              <a:buNone/>
            </a:pPr>
            <a:r>
              <a:rPr lang="en-GB" sz="2760" dirty="0" smtClean="0"/>
              <a:t>     These results are immediate consequences of the fact that NPV = NRV(T) = ENPV(T).                                            Here T = Completion time of project,                                                                                 NRV(t) = Aggregate net retrospective value at time t , and                                                                                   ENPV(t) = Expected net present value at time t, conditional on what happens up to time t.                                                                                                                                    </a:t>
            </a:r>
            <a:endParaRPr lang="en-GB" sz="276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Uncertainty Risk</a:t>
            </a:r>
            <a:endParaRPr lang="en-GB" dirty="0"/>
          </a:p>
        </p:txBody>
      </p:sp>
      <p:sp>
        <p:nvSpPr>
          <p:cNvPr id="3" name="Content Placeholder 2"/>
          <p:cNvSpPr>
            <a:spLocks noGrp="1"/>
          </p:cNvSpPr>
          <p:nvPr>
            <p:ph idx="1"/>
          </p:nvPr>
        </p:nvSpPr>
        <p:spPr/>
        <p:txBody>
          <a:bodyPr/>
          <a:lstStyle/>
          <a:p>
            <a:pPr algn="just">
              <a:buNone/>
            </a:pPr>
            <a:r>
              <a:rPr lang="en-GB" dirty="0" smtClean="0"/>
              <a:t>    The inequality </a:t>
            </a:r>
            <a:r>
              <a:rPr lang="en-GB" i="1" dirty="0" smtClean="0"/>
              <a:t>PCFE ≥ -NPV</a:t>
            </a:r>
            <a:r>
              <a:rPr lang="en-GB" dirty="0" smtClean="0"/>
              <a:t> holds with equality in the case of a deterministic sequence of costs and rewards, in which case NPV takes a unique predictable value. </a:t>
            </a:r>
          </a:p>
          <a:p>
            <a:pPr algn="just">
              <a:buNone/>
            </a:pPr>
            <a:r>
              <a:rPr lang="en-GB" dirty="0" smtClean="0"/>
              <a:t>  </a:t>
            </a:r>
          </a:p>
          <a:p>
            <a:pPr algn="just">
              <a:buNone/>
            </a:pPr>
            <a:r>
              <a:rPr lang="en-GB" dirty="0" smtClean="0"/>
              <a:t>   Thus EPCFE + ENPV, with γ = 0, is a measure of the risk associated with uncertainty. Another such measure is </a:t>
            </a:r>
            <a:r>
              <a:rPr lang="en-GB" dirty="0" err="1" smtClean="0"/>
              <a:t>Var</a:t>
            </a:r>
            <a:r>
              <a:rPr lang="en-GB" dirty="0" smtClean="0"/>
              <a:t>(NPV).</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656184"/>
          </a:xfrm>
        </p:spPr>
        <p:txBody>
          <a:bodyPr>
            <a:normAutofit/>
          </a:bodyPr>
          <a:lstStyle/>
          <a:p>
            <a:r>
              <a:rPr lang="en-GB" dirty="0" smtClean="0"/>
              <a:t> Discounted Jobs</a:t>
            </a:r>
            <a:endParaRPr lang="en-GB" dirty="0"/>
          </a:p>
        </p:txBody>
      </p:sp>
      <p:pic>
        <p:nvPicPr>
          <p:cNvPr id="3" name="Picture 2"/>
          <p:cNvPicPr/>
          <p:nvPr/>
        </p:nvPicPr>
        <p:blipFill>
          <a:blip r:embed="rId3" cstate="print"/>
          <a:srcRect l="30578" t="25153" r="23056" b="58282"/>
          <a:stretch>
            <a:fillRect/>
          </a:stretch>
        </p:blipFill>
        <p:spPr bwMode="auto">
          <a:xfrm>
            <a:off x="1475656" y="4725145"/>
            <a:ext cx="7668344" cy="1296144"/>
          </a:xfrm>
          <a:prstGeom prst="rect">
            <a:avLst/>
          </a:prstGeom>
          <a:noFill/>
          <a:ln w="9525">
            <a:noFill/>
            <a:miter lim="800000"/>
            <a:headEnd/>
            <a:tailEnd/>
          </a:ln>
        </p:spPr>
      </p:pic>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8675" name="Rectangle 3"/>
          <p:cNvSpPr>
            <a:spLocks noChangeArrowheads="1"/>
          </p:cNvSpPr>
          <p:nvPr/>
        </p:nvSpPr>
        <p:spPr bwMode="auto">
          <a:xfrm>
            <a:off x="0" y="745495"/>
            <a:ext cx="44114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8678" name="Rectangle 6"/>
          <p:cNvSpPr>
            <a:spLocks noChangeArrowheads="1"/>
          </p:cNvSpPr>
          <p:nvPr/>
        </p:nvSpPr>
        <p:spPr bwMode="auto">
          <a:xfrm>
            <a:off x="0" y="764704"/>
            <a:ext cx="44114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8681" name="Rectangle 9"/>
          <p:cNvSpPr>
            <a:spLocks noChangeArrowheads="1"/>
          </p:cNvSpPr>
          <p:nvPr/>
        </p:nvSpPr>
        <p:spPr bwMode="auto">
          <a:xfrm>
            <a:off x="2051720" y="4115834"/>
            <a:ext cx="6876256" cy="56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The Non-</a:t>
            </a:r>
            <a:r>
              <a:rPr kumimoji="0" lang="en-GB" sz="2000" b="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Preemptive</a:t>
            </a:r>
            <a:r>
              <a:rPr kumimoji="0" lang="en-GB"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case</a:t>
            </a:r>
            <a:endParaRPr kumimoji="0" lang="en-GB" sz="2000" b="0" i="0" u="none" strike="noStrike" cap="none" normalizeH="0" dirty="0" smtClean="0">
              <a:ln>
                <a:noFill/>
              </a:ln>
              <a:solidFill>
                <a:schemeClr val="tx1"/>
              </a:solidFill>
              <a:effectLst/>
              <a:latin typeface="Arial" pitchFamily="34" charset="0"/>
              <a:cs typeface="Arial" pitchFamily="34" charset="0"/>
            </a:endParaRPr>
          </a:p>
        </p:txBody>
      </p:sp>
      <p:sp>
        <p:nvSpPr>
          <p:cNvPr id="286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8682" name="Picture 1"/>
          <p:cNvPicPr>
            <a:picLocks noChangeAspect="1" noChangeArrowheads="1"/>
          </p:cNvPicPr>
          <p:nvPr/>
        </p:nvPicPr>
        <p:blipFill>
          <a:blip r:embed="rId4" cstate="print"/>
          <a:srcRect l="33403" t="34048" r="35519" b="52454"/>
          <a:stretch>
            <a:fillRect/>
          </a:stretch>
        </p:blipFill>
        <p:spPr bwMode="auto">
          <a:xfrm>
            <a:off x="2123728" y="2708920"/>
            <a:ext cx="4680520" cy="936104"/>
          </a:xfrm>
          <a:prstGeom prst="rect">
            <a:avLst/>
          </a:prstGeom>
          <a:noFill/>
        </p:spPr>
      </p:pic>
      <p:sp>
        <p:nvSpPr>
          <p:cNvPr id="28684" name="Rectangle 12"/>
          <p:cNvSpPr>
            <a:spLocks noChangeArrowheads="1"/>
          </p:cNvSpPr>
          <p:nvPr/>
        </p:nvSpPr>
        <p:spPr bwMode="auto">
          <a:xfrm>
            <a:off x="0" y="1588319"/>
            <a:ext cx="9144000" cy="56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The </a:t>
            </a:r>
            <a:r>
              <a:rPr kumimoji="0" lang="en-GB" sz="2000" b="0" i="0" u="none" strike="noStrike" cap="none" normalizeH="0" dirty="0" err="1" smtClean="0">
                <a:ln>
                  <a:noFill/>
                </a:ln>
                <a:solidFill>
                  <a:schemeClr val="tx1"/>
                </a:solidFill>
                <a:effectLst/>
                <a:latin typeface="Calibri" pitchFamily="34" charset="0"/>
                <a:ea typeface="Calibri" pitchFamily="34" charset="0"/>
                <a:cs typeface="Times New Roman" pitchFamily="18" charset="0"/>
              </a:rPr>
              <a:t>Preemptive</a:t>
            </a:r>
            <a:r>
              <a:rPr kumimoji="0" lang="en-GB" sz="20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case (1.3)</a:t>
            </a:r>
            <a:endParaRPr kumimoji="0" lang="en-GB" sz="2000" b="0" i="0" u="none" strike="noStrike" cap="none" normalizeH="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Simple Example</a:t>
            </a:r>
            <a:endParaRPr lang="en-GB" dirty="0"/>
          </a:p>
        </p:txBody>
      </p:sp>
      <p:sp>
        <p:nvSpPr>
          <p:cNvPr id="3" name="Content Placeholder 2"/>
          <p:cNvSpPr>
            <a:spLocks noGrp="1"/>
          </p:cNvSpPr>
          <p:nvPr>
            <p:ph idx="1"/>
          </p:nvPr>
        </p:nvSpPr>
        <p:spPr/>
        <p:txBody>
          <a:bodyPr>
            <a:normAutofit fontScale="85000" lnSpcReduction="10000"/>
          </a:bodyPr>
          <a:lstStyle/>
          <a:p>
            <a:pPr>
              <a:buNone/>
            </a:pPr>
            <a:r>
              <a:rPr lang="en-GB" dirty="0" smtClean="0"/>
              <a:t>    Project with two time points.                                Time 0,  project starts.  Time 1,  project finishes.  γ = 0, </a:t>
            </a:r>
            <a:r>
              <a:rPr lang="en-GB" dirty="0" err="1" smtClean="0"/>
              <a:t>Var</a:t>
            </a:r>
            <a:r>
              <a:rPr lang="en-GB" dirty="0" smtClean="0"/>
              <a:t>(NPV) = 1, ENPV = 0. </a:t>
            </a:r>
          </a:p>
          <a:p>
            <a:pPr>
              <a:buNone/>
            </a:pPr>
            <a:r>
              <a:rPr lang="en-GB" dirty="0" smtClean="0"/>
              <a:t>    PCFE =  - min[ENPV(0), ENPV(1)] </a:t>
            </a:r>
          </a:p>
          <a:p>
            <a:pPr>
              <a:buNone/>
            </a:pPr>
            <a:r>
              <a:rPr lang="en-GB" dirty="0" smtClean="0"/>
              <a:t>              =  - min[ENPV, NPV] = max[0, - NPV].          Write NPV =  X and suppose                                                                                                         P(X = m) = P(X = - m) = p, P(X = 0) = 1 – 2p, where m &gt; 0.                                                                         Thus EX = 0, </a:t>
            </a:r>
            <a:r>
              <a:rPr lang="en-GB" dirty="0" err="1" smtClean="0"/>
              <a:t>VarX</a:t>
            </a:r>
            <a:r>
              <a:rPr lang="en-GB" dirty="0" smtClean="0"/>
              <a:t> = 2pm</a:t>
            </a:r>
            <a:r>
              <a:rPr lang="en-GB" baseline="30000" dirty="0" smtClean="0"/>
              <a:t>2 </a:t>
            </a:r>
            <a:r>
              <a:rPr lang="en-GB" dirty="0" smtClean="0"/>
              <a:t>= 1, and EPCFE = pm = 1/2m, which takes all values in the interval         (0, 0.5] as m varies between ∞ and 1.</a:t>
            </a:r>
          </a:p>
          <a:p>
            <a:pPr>
              <a:buNone/>
            </a:pPr>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just">
              <a:buNone/>
            </a:pPr>
            <a:r>
              <a:rPr lang="en-GB" b="1" i="1" dirty="0" smtClean="0"/>
              <a:t>    </a:t>
            </a:r>
            <a:r>
              <a:rPr lang="en-GB" b="1" dirty="0" smtClean="0"/>
              <a:t>Theorem 2</a:t>
            </a:r>
            <a:r>
              <a:rPr lang="en-GB" b="1" i="1" dirty="0" smtClean="0"/>
              <a:t>.</a:t>
            </a:r>
            <a:endParaRPr lang="en-GB" dirty="0" smtClean="0"/>
          </a:p>
          <a:p>
            <a:pPr algn="just">
              <a:buNone/>
            </a:pPr>
            <a:r>
              <a:rPr lang="en-GB" i="1" dirty="0" smtClean="0"/>
              <a:t>    For a random variable X∈</a:t>
            </a:r>
            <a:r>
              <a:rPr lang="en-GB" b="1" i="1" dirty="0" smtClean="0"/>
              <a:t>R </a:t>
            </a:r>
            <a:r>
              <a:rPr lang="en-GB" i="1" dirty="0" smtClean="0"/>
              <a:t>the maximum value of E(max[0,X]), subject to the constraints EX = 0 and </a:t>
            </a:r>
            <a:r>
              <a:rPr lang="en-GB" i="1" dirty="0" err="1" smtClean="0"/>
              <a:t>VarX</a:t>
            </a:r>
            <a:r>
              <a:rPr lang="en-GB" i="1" dirty="0" smtClean="0"/>
              <a:t> = 1, is 0.5, and occurs when P(X = 1) = P(X = - 1) = 0.5.</a:t>
            </a:r>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lstStyle/>
          <a:p>
            <a:r>
              <a:rPr lang="en-GB" dirty="0" smtClean="0"/>
              <a:t>Discounted Jobs</a:t>
            </a:r>
            <a:endParaRPr lang="en-GB" dirty="0"/>
          </a:p>
        </p:txBody>
      </p:sp>
      <p:sp>
        <p:nvSpPr>
          <p:cNvPr id="3" name="Content Placeholder 2"/>
          <p:cNvSpPr>
            <a:spLocks noGrp="1"/>
          </p:cNvSpPr>
          <p:nvPr>
            <p:ph idx="1"/>
          </p:nvPr>
        </p:nvSpPr>
        <p:spPr/>
        <p:txBody>
          <a:bodyPr/>
          <a:lstStyle/>
          <a:p>
            <a:pPr>
              <a:buNone/>
            </a:pPr>
            <a:r>
              <a:rPr lang="en-GB" dirty="0" smtClean="0"/>
              <a:t>    </a:t>
            </a:r>
          </a:p>
          <a:p>
            <a:pPr algn="just">
              <a:buNone/>
            </a:pPr>
            <a:r>
              <a:rPr lang="en-GB" dirty="0" smtClean="0"/>
              <a:t>	The </a:t>
            </a:r>
            <a:r>
              <a:rPr lang="en-GB" i="1" dirty="0" smtClean="0"/>
              <a:t>completion rate </a:t>
            </a:r>
            <a:r>
              <a:rPr lang="en-GB" dirty="0" smtClean="0"/>
              <a:t>(hazard rate) is defined as </a:t>
            </a:r>
            <a:r>
              <a:rPr lang="el-GR" i="1" dirty="0" smtClean="0">
                <a:latin typeface="Times New Roman"/>
                <a:cs typeface="Times New Roman"/>
              </a:rPr>
              <a:t>ρ</a:t>
            </a:r>
            <a:r>
              <a:rPr lang="en-GB" i="1" dirty="0" smtClean="0">
                <a:latin typeface="Times New Roman"/>
                <a:cs typeface="Times New Roman"/>
              </a:rPr>
              <a:t>(s) = f(s)/[1-F(s)]. </a:t>
            </a:r>
            <a:r>
              <a:rPr lang="en-GB" dirty="0" smtClean="0">
                <a:latin typeface="Times New Roman"/>
                <a:cs typeface="Times New Roman"/>
              </a:rPr>
              <a:t>If this is decreasing </a:t>
            </a:r>
            <a:r>
              <a:rPr lang="el-GR" i="1" dirty="0" smtClean="0">
                <a:latin typeface="Times New Roman"/>
                <a:cs typeface="Times New Roman"/>
              </a:rPr>
              <a:t>ν</a:t>
            </a:r>
            <a:r>
              <a:rPr lang="en-GB" i="1" dirty="0" smtClean="0">
                <a:latin typeface="Times New Roman"/>
                <a:cs typeface="Times New Roman"/>
              </a:rPr>
              <a:t>(x) </a:t>
            </a:r>
            <a:r>
              <a:rPr lang="en-GB" dirty="0" smtClean="0">
                <a:latin typeface="Times New Roman"/>
                <a:cs typeface="Times New Roman"/>
              </a:rPr>
              <a:t>reduces to </a:t>
            </a:r>
            <a:r>
              <a:rPr lang="en-GB" i="1" dirty="0" smtClean="0">
                <a:latin typeface="Times New Roman"/>
                <a:cs typeface="Times New Roman"/>
              </a:rPr>
              <a:t>V(</a:t>
            </a:r>
            <a:r>
              <a:rPr lang="el-GR" i="1" dirty="0" smtClean="0">
                <a:latin typeface="Times New Roman"/>
                <a:cs typeface="Times New Roman"/>
              </a:rPr>
              <a:t>ρ</a:t>
            </a:r>
            <a:r>
              <a:rPr lang="en-GB" i="1" dirty="0" smtClean="0">
                <a:latin typeface="Times New Roman"/>
                <a:cs typeface="Times New Roman"/>
              </a:rPr>
              <a:t>(x)). </a:t>
            </a:r>
            <a:r>
              <a:rPr lang="en-GB" dirty="0" smtClean="0">
                <a:latin typeface="Times New Roman"/>
                <a:cs typeface="Times New Roman"/>
              </a:rPr>
              <a:t>In general using </a:t>
            </a:r>
            <a:r>
              <a:rPr lang="en-GB" i="1" dirty="0" smtClean="0">
                <a:latin typeface="Times New Roman"/>
                <a:cs typeface="Times New Roman"/>
              </a:rPr>
              <a:t>V(</a:t>
            </a:r>
            <a:r>
              <a:rPr lang="el-GR" i="1" dirty="0" smtClean="0">
                <a:latin typeface="Times New Roman"/>
                <a:cs typeface="Times New Roman"/>
              </a:rPr>
              <a:t>ρ</a:t>
            </a:r>
            <a:r>
              <a:rPr lang="en-GB" i="1" dirty="0" smtClean="0">
                <a:latin typeface="Times New Roman"/>
                <a:cs typeface="Times New Roman"/>
              </a:rPr>
              <a:t>(x)) </a:t>
            </a:r>
            <a:r>
              <a:rPr lang="en-GB" dirty="0" smtClean="0">
                <a:latin typeface="Times New Roman"/>
                <a:cs typeface="Times New Roman"/>
              </a:rPr>
              <a:t>as a priority index gives the myopic policy which maximises the expected return during the next infinitesimal time interval. </a:t>
            </a: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1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3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5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6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7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8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9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1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32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3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7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40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41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Digital Dots">
  <a:themeElements>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7807</TotalTime>
  <Words>4395</Words>
  <Application>Microsoft Office PowerPoint</Application>
  <PresentationFormat>On-screen Show (4:3)</PresentationFormat>
  <Paragraphs>524</Paragraphs>
  <Slides>81</Slides>
  <Notes>36</Notes>
  <HiddenSlides>0</HiddenSlides>
  <MMClips>0</MMClips>
  <ScaleCrop>false</ScaleCrop>
  <HeadingPairs>
    <vt:vector size="6" baseType="variant">
      <vt:variant>
        <vt:lpstr>Theme</vt:lpstr>
      </vt:variant>
      <vt:variant>
        <vt:i4>33</vt:i4>
      </vt:variant>
      <vt:variant>
        <vt:lpstr>Embedded OLE Servers</vt:lpstr>
      </vt:variant>
      <vt:variant>
        <vt:i4>2</vt:i4>
      </vt:variant>
      <vt:variant>
        <vt:lpstr>Slide Titles</vt:lpstr>
      </vt:variant>
      <vt:variant>
        <vt:i4>81</vt:i4>
      </vt:variant>
    </vt:vector>
  </HeadingPairs>
  <TitlesOfParts>
    <vt:vector size="116" baseType="lpstr">
      <vt:lpstr>Office Theme</vt:lpstr>
      <vt:lpstr>Digital Dots</vt:lpstr>
      <vt:lpstr>3_Digital Dots</vt:lpstr>
      <vt:lpstr>6_Digital Dots</vt:lpstr>
      <vt:lpstr>7_Digital Dots</vt:lpstr>
      <vt:lpstr>8_Digital Dots</vt:lpstr>
      <vt:lpstr>9_Digital Dots</vt:lpstr>
      <vt:lpstr>10_Digital Dots</vt:lpstr>
      <vt:lpstr>11_Digital Dots</vt:lpstr>
      <vt:lpstr>12_Digital Dots</vt:lpstr>
      <vt:lpstr>13_Digital Dots</vt:lpstr>
      <vt:lpstr>14_Digital Dots</vt:lpstr>
      <vt:lpstr>15_Digital Dots</vt:lpstr>
      <vt:lpstr>16_Digital Dots</vt:lpstr>
      <vt:lpstr>17_Digital Dots</vt:lpstr>
      <vt:lpstr>19_Digital Dots</vt:lpstr>
      <vt:lpstr>20_Digital Dots</vt:lpstr>
      <vt:lpstr>21_Digital Dots</vt:lpstr>
      <vt:lpstr>22_Digital Dots</vt:lpstr>
      <vt:lpstr>23_Digital Dots</vt:lpstr>
      <vt:lpstr>25_Digital Dots</vt:lpstr>
      <vt:lpstr>26_Digital Dots</vt:lpstr>
      <vt:lpstr>27_Digital Dots</vt:lpstr>
      <vt:lpstr>28_Digital Dots</vt:lpstr>
      <vt:lpstr>29_Digital Dots</vt:lpstr>
      <vt:lpstr>31_Digital Dots</vt:lpstr>
      <vt:lpstr>32_Digital Dots</vt:lpstr>
      <vt:lpstr>33_Digital Dots</vt:lpstr>
      <vt:lpstr>37_Digital Dots</vt:lpstr>
      <vt:lpstr>40_Digital Dots</vt:lpstr>
      <vt:lpstr>41_Digital Dots</vt:lpstr>
      <vt:lpstr>Civic</vt:lpstr>
      <vt:lpstr>1_Office Theme</vt:lpstr>
      <vt:lpstr>Chart</vt:lpstr>
      <vt:lpstr>Equation</vt:lpstr>
      <vt:lpstr>Forwards Induction,  Pharmaceutical Research and Risk </vt:lpstr>
      <vt:lpstr>Single Machine Scheduling</vt:lpstr>
      <vt:lpstr>Single Machine Scheduling Soln</vt:lpstr>
      <vt:lpstr>Gold Mining</vt:lpstr>
      <vt:lpstr>Search</vt:lpstr>
      <vt:lpstr>Optimal Policies</vt:lpstr>
      <vt:lpstr>Discounted Jobs</vt:lpstr>
      <vt:lpstr> Discounted Jobs</vt:lpstr>
      <vt:lpstr>Discounted Jobs</vt:lpstr>
      <vt:lpstr>Forwards Induction for a Markov Decision Process (Puterman 2005)</vt:lpstr>
      <vt:lpstr>Slide 11</vt:lpstr>
      <vt:lpstr>OPRRA Software: Optimising Pharmaceutical  Research Resource Allocation</vt:lpstr>
      <vt:lpstr>PURPOSE OF OPRRA</vt:lpstr>
      <vt:lpstr>Inputs for each Project </vt:lpstr>
      <vt:lpstr>Value of OPRRA to Research Managers</vt:lpstr>
      <vt:lpstr>Value of OPRRA to Research Managers, continued…</vt:lpstr>
      <vt:lpstr>Finding a Candidate Drug</vt:lpstr>
      <vt:lpstr>Profitability Index (PI)  (Brealey, Myers and Marcus, 2009)</vt:lpstr>
      <vt:lpstr>CD Selection FI Algorithm</vt:lpstr>
      <vt:lpstr>A Simplified Candidate Drug Selection Problem</vt:lpstr>
      <vt:lpstr>Problem 1</vt:lpstr>
      <vt:lpstr>Algorithm 1</vt:lpstr>
      <vt:lpstr>Problems 1I and 1W</vt:lpstr>
      <vt:lpstr>Problem 1V</vt:lpstr>
      <vt:lpstr>Solution of Problems 1I and 1V </vt:lpstr>
      <vt:lpstr>Problem 2</vt:lpstr>
      <vt:lpstr>Solution of SCDS</vt:lpstr>
      <vt:lpstr>Capital Project Valuation  taking account of Risk</vt:lpstr>
      <vt:lpstr>Two  Candidates for doing this</vt:lpstr>
      <vt:lpstr>Two ways of improving on VaR  </vt:lpstr>
      <vt:lpstr>Properties of CFE and PCFE</vt:lpstr>
      <vt:lpstr>Uncertainty Risk</vt:lpstr>
      <vt:lpstr>A Simple Example</vt:lpstr>
      <vt:lpstr>Theorem 2</vt:lpstr>
      <vt:lpstr>References </vt:lpstr>
      <vt:lpstr>Slide 36</vt:lpstr>
      <vt:lpstr>INPUTS REQUIRED </vt:lpstr>
      <vt:lpstr>VALUES AND COSTS</vt:lpstr>
      <vt:lpstr>Problem 3</vt:lpstr>
      <vt:lpstr>Solving Problem 3</vt:lpstr>
      <vt:lpstr>Algorithm 3</vt:lpstr>
      <vt:lpstr>OPRRA Software: Optimising Pharmaceutical  Research Resource Allocation</vt:lpstr>
      <vt:lpstr>OVER THE PAST 10 YEARS, PHARMA HAS INVESTED 70% MORE ON R&amp;D, WHILST NME OUTPUT HAS DECREASED BY 30%</vt:lpstr>
      <vt:lpstr>OUTLINE</vt:lpstr>
      <vt:lpstr>PURPOSE OF OPRRA</vt:lpstr>
      <vt:lpstr>Value of OPRRA to Research Managers</vt:lpstr>
      <vt:lpstr>Value of OPRRA to Research Managers, continued…</vt:lpstr>
      <vt:lpstr>INPUTS REQUIRED </vt:lpstr>
      <vt:lpstr>VALUES AND COSTS</vt:lpstr>
      <vt:lpstr>Success Probabilities and Durations for Discovery Stages and Clinical Trials Phases</vt:lpstr>
      <vt:lpstr>Allocations of Scientists for the Discovery Stages</vt:lpstr>
      <vt:lpstr>Rate of Progress and Number of Scientists Allocated</vt:lpstr>
      <vt:lpstr>Outputs</vt:lpstr>
      <vt:lpstr>Outputs, continued… </vt:lpstr>
      <vt:lpstr>The Stages of a Pre-Clinical  Research Project and their  Probabilities of Success</vt:lpstr>
      <vt:lpstr>Decision Variables</vt:lpstr>
      <vt:lpstr>More Decision Variables</vt:lpstr>
      <vt:lpstr>Effectiveness Function and Bounds on Allocations</vt:lpstr>
      <vt:lpstr>Effectiveness Function</vt:lpstr>
      <vt:lpstr>Plot of Effectiveness Function</vt:lpstr>
      <vt:lpstr>Stage Effort Needs and Durations</vt:lpstr>
      <vt:lpstr>Clinical Trials, their Costs,   and Probabilities of Success</vt:lpstr>
      <vt:lpstr>The Probability of Clinical Success and its Structure, continued…</vt:lpstr>
      <vt:lpstr>Values and Costs</vt:lpstr>
      <vt:lpstr>Slide 65</vt:lpstr>
      <vt:lpstr>Use of Judgemental Probabilities for Estimation</vt:lpstr>
      <vt:lpstr>Obsolescence</vt:lpstr>
      <vt:lpstr>Discount Rates</vt:lpstr>
      <vt:lpstr>Discounting &amp; Obsolescence</vt:lpstr>
      <vt:lpstr>Profitability Criteria</vt:lpstr>
      <vt:lpstr>Why Might a Crash Allocation be a Good Idea?</vt:lpstr>
      <vt:lpstr>An Unrealistic Example</vt:lpstr>
      <vt:lpstr>Slide 73</vt:lpstr>
      <vt:lpstr>Conclusions</vt:lpstr>
      <vt:lpstr>Capital Project Valuation  taking account of Risk</vt:lpstr>
      <vt:lpstr>Two  Candidates for doing this</vt:lpstr>
      <vt:lpstr>Two ways of improving on VaR  </vt:lpstr>
      <vt:lpstr>Properties of CFE and PCFE</vt:lpstr>
      <vt:lpstr>Uncertainty Risk</vt:lpstr>
      <vt:lpstr>A Simple Example</vt:lpstr>
      <vt:lpstr>Slide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jceag</dc:creator>
  <cp:lastModifiedBy>gittins</cp:lastModifiedBy>
  <cp:revision>767</cp:revision>
  <dcterms:created xsi:type="dcterms:W3CDTF">2011-03-21T13:59:43Z</dcterms:created>
  <dcterms:modified xsi:type="dcterms:W3CDTF">2014-05-23T15:16:15Z</dcterms:modified>
</cp:coreProperties>
</file>